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12192000"/>
  <p:notesSz cx="6858000" cy="9144000"/>
  <p:embeddedFontLst>
    <p:embeddedFont>
      <p:font typeface="Century Gothic"/>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jE+tCDv22zgw6k5jrp4OBzzTaw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enturyGothic-regular.fntdata"/><Relationship Id="rId50" Type="http://schemas.openxmlformats.org/officeDocument/2006/relationships/slide" Target="slides/slide46.xml"/><Relationship Id="rId53" Type="http://schemas.openxmlformats.org/officeDocument/2006/relationships/font" Target="fonts/CenturyGothic-italic.fntdata"/><Relationship Id="rId52" Type="http://schemas.openxmlformats.org/officeDocument/2006/relationships/font" Target="fonts/CenturyGothic-bold.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CenturyGothic-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Hi everyone, our project presented today is about one of the most talked topic which is Air Pollution. Do these number shocked you? 7 millions deaths every year caused by air pollution. Many fatal </a:t>
            </a:r>
            <a:r>
              <a:rPr lang="fr-FR"/>
              <a:t>diseases</a:t>
            </a:r>
            <a:r>
              <a:rPr lang="fr-FR"/>
              <a:t> caused by air pollution that human has to face.</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How many of you have the habit to check the air quality of the location where you live before going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Well, we find that checking air quality often is quite important because it gives you the information about how clean the air that you breath. So, we thought that it could be interesting to have some knowledge and insights of this topic. That s why, we selected Air quality as the topic for our project.</a:t>
            </a:r>
            <a:endParaRPr/>
          </a:p>
        </p:txBody>
      </p:sp>
      <p:sp>
        <p:nvSpPr>
          <p:cNvPr id="146" name="Google Shape;1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b640a17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9b640a170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9b640a170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b640a170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9b640a170f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9b640a170f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ca46aa11a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9ca46aa11a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9ca46aa11a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ca46aa11a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ca46aa11a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9ca46aa11a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1000"/>
              <a:t>So how the air quality is measured? Basically, We have an index called Global Air quality index - Global AQI which is computed from the AQI values of 6 following pollutants:</a:t>
            </a:r>
            <a:endParaRPr sz="1000"/>
          </a:p>
          <a:p>
            <a:pPr indent="0" lvl="0" marL="0" rtl="0" algn="l">
              <a:spcBef>
                <a:spcPts val="0"/>
              </a:spcBef>
              <a:spcAft>
                <a:spcPts val="0"/>
              </a:spcAft>
              <a:buNone/>
            </a:pPr>
            <a:r>
              <a:rPr lang="fr-FR" sz="1000"/>
              <a:t>O3</a:t>
            </a:r>
            <a:endParaRPr sz="1000"/>
          </a:p>
          <a:p>
            <a:pPr indent="0" lvl="0" marL="0" rtl="0" algn="l">
              <a:lnSpc>
                <a:spcPct val="115000"/>
              </a:lnSpc>
              <a:spcBef>
                <a:spcPts val="0"/>
              </a:spcBef>
              <a:spcAft>
                <a:spcPts val="0"/>
              </a:spcAft>
              <a:buClr>
                <a:schemeClr val="dk1"/>
              </a:buClr>
              <a:buSzPts val="1100"/>
              <a:buFont typeface="Arial"/>
              <a:buNone/>
            </a:pPr>
            <a:r>
              <a:rPr lang="fr-FR" sz="1000">
                <a:highlight>
                  <a:srgbClr val="FFFFFF"/>
                </a:highlight>
                <a:latin typeface="Arial"/>
                <a:ea typeface="Arial"/>
                <a:cs typeface="Arial"/>
                <a:sym typeface="Arial"/>
              </a:rPr>
              <a:t>Particles with an aerodynamic diameter less than 2.5μm</a:t>
            </a:r>
            <a:endParaRPr sz="10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1000">
                <a:highlight>
                  <a:srgbClr val="FFFFFF"/>
                </a:highlight>
                <a:latin typeface="Arial"/>
                <a:ea typeface="Arial"/>
                <a:cs typeface="Arial"/>
                <a:sym typeface="Arial"/>
              </a:rPr>
              <a:t>Particles with an aerodynamic diameter less than </a:t>
            </a:r>
            <a:endParaRPr sz="1000">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rPr lang="fr-FR" sz="1000">
                <a:highlight>
                  <a:srgbClr val="FFFFFF"/>
                </a:highlight>
                <a:latin typeface="Arial"/>
                <a:ea typeface="Arial"/>
                <a:cs typeface="Arial"/>
                <a:sym typeface="Arial"/>
              </a:rPr>
              <a:t>10μm</a:t>
            </a:r>
            <a:endParaRPr sz="1000">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rPr lang="fr-FR" sz="1000">
                <a:solidFill>
                  <a:srgbClr val="3F3F3F"/>
                </a:solidFill>
                <a:latin typeface="Century Gothic"/>
                <a:ea typeface="Century Gothic"/>
                <a:cs typeface="Century Gothic"/>
                <a:sym typeface="Century Gothic"/>
              </a:rPr>
              <a:t>Ozone</a:t>
            </a:r>
            <a:endParaRPr sz="1000">
              <a:solidFill>
                <a:srgbClr val="3F3F3F"/>
              </a:solidFill>
              <a:latin typeface="Century Gothic"/>
              <a:ea typeface="Century Gothic"/>
              <a:cs typeface="Century Gothic"/>
              <a:sym typeface="Century Gothic"/>
            </a:endParaRPr>
          </a:p>
          <a:p>
            <a:pPr indent="0" lvl="0" marL="0" rtl="0" algn="l">
              <a:lnSpc>
                <a:spcPct val="115000"/>
              </a:lnSpc>
              <a:spcBef>
                <a:spcPts val="0"/>
              </a:spcBef>
              <a:spcAft>
                <a:spcPts val="0"/>
              </a:spcAft>
              <a:buSzPts val="1100"/>
              <a:buNone/>
            </a:pPr>
            <a:r>
              <a:rPr lang="fr-FR" sz="1000">
                <a:highlight>
                  <a:srgbClr val="FFFFFF"/>
                </a:highlight>
                <a:latin typeface="Arial"/>
                <a:ea typeface="Arial"/>
                <a:cs typeface="Arial"/>
                <a:sym typeface="Arial"/>
              </a:rPr>
              <a:t>Carbon monoxide</a:t>
            </a:r>
            <a:endParaRPr sz="1000">
              <a:solidFill>
                <a:srgbClr val="3F3F3F"/>
              </a:solidFill>
              <a:latin typeface="Century Gothic"/>
              <a:ea typeface="Century Gothic"/>
              <a:cs typeface="Century Gothic"/>
              <a:sym typeface="Century Gothic"/>
            </a:endParaRPr>
          </a:p>
          <a:p>
            <a:pPr indent="0" lvl="0" marL="0" rtl="0" algn="l">
              <a:lnSpc>
                <a:spcPct val="115000"/>
              </a:lnSpc>
              <a:spcBef>
                <a:spcPts val="0"/>
              </a:spcBef>
              <a:spcAft>
                <a:spcPts val="0"/>
              </a:spcAft>
              <a:buSzPts val="1100"/>
              <a:buNone/>
            </a:pPr>
            <a:r>
              <a:rPr lang="fr-FR" sz="1000">
                <a:highlight>
                  <a:srgbClr val="FFFFFF"/>
                </a:highlight>
                <a:latin typeface="Arial"/>
                <a:ea typeface="Arial"/>
                <a:cs typeface="Arial"/>
                <a:sym typeface="Arial"/>
              </a:rPr>
              <a:t>Nitrogen Dioxed</a:t>
            </a:r>
            <a:endParaRPr sz="1000">
              <a:solidFill>
                <a:srgbClr val="3F3F3F"/>
              </a:solidFill>
              <a:latin typeface="Century Gothic"/>
              <a:ea typeface="Century Gothic"/>
              <a:cs typeface="Century Gothic"/>
              <a:sym typeface="Century Gothic"/>
            </a:endParaRPr>
          </a:p>
          <a:p>
            <a:pPr indent="0" lvl="0" marL="0" rtl="0" algn="l">
              <a:lnSpc>
                <a:spcPct val="115000"/>
              </a:lnSpc>
              <a:spcBef>
                <a:spcPts val="0"/>
              </a:spcBef>
              <a:spcAft>
                <a:spcPts val="0"/>
              </a:spcAft>
              <a:buSzPts val="1100"/>
              <a:buNone/>
            </a:pPr>
            <a:r>
              <a:rPr lang="fr-FR" sz="1000">
                <a:solidFill>
                  <a:srgbClr val="3F3F3F"/>
                </a:solidFill>
                <a:latin typeface="Century Gothic"/>
                <a:ea typeface="Century Gothic"/>
                <a:cs typeface="Century Gothic"/>
                <a:sym typeface="Century Gothic"/>
              </a:rPr>
              <a:t>Sulphur Dioxed</a:t>
            </a:r>
            <a:endParaRPr sz="1000"/>
          </a:p>
        </p:txBody>
      </p:sp>
      <p:sp>
        <p:nvSpPr>
          <p:cNvPr id="167" name="Google Shape;16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9ca46aa11a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9ca46aa11a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9ca46aa11a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blanc" type="obj">
  <p:cSld name="OBJECT">
    <p:spTree>
      <p:nvGrpSpPr>
        <p:cNvPr id="15" name="Shape 15"/>
        <p:cNvGrpSpPr/>
        <p:nvPr/>
      </p:nvGrpSpPr>
      <p:grpSpPr>
        <a:xfrm>
          <a:off x="0" y="0"/>
          <a:ext cx="0" cy="0"/>
          <a:chOff x="0" y="0"/>
          <a:chExt cx="0" cy="0"/>
        </a:xfrm>
      </p:grpSpPr>
      <p:sp>
        <p:nvSpPr>
          <p:cNvPr id="16" name="Google Shape;16;p45"/>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3600"/>
              <a:buFont typeface="Century Gothic"/>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5"/>
          <p:cNvSpPr txBox="1"/>
          <p:nvPr>
            <p:ph idx="1" type="body"/>
          </p:nvPr>
        </p:nvSpPr>
        <p:spPr>
          <a:xfrm>
            <a:off x="446315" y="1463040"/>
            <a:ext cx="8030935" cy="477009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600"/>
              </a:spcBef>
              <a:spcAft>
                <a:spcPts val="0"/>
              </a:spcAft>
              <a:buClr>
                <a:srgbClr val="3F3F3F"/>
              </a:buClr>
              <a:buSzPts val="1800"/>
              <a:buChar char="•"/>
              <a:defRPr sz="1800">
                <a:solidFill>
                  <a:srgbClr val="3F3F3F"/>
                </a:solidFill>
              </a:defRPr>
            </a:lvl1pPr>
            <a:lvl2pPr indent="-330200" lvl="1" marL="914400" algn="l">
              <a:lnSpc>
                <a:spcPct val="100000"/>
              </a:lnSpc>
              <a:spcBef>
                <a:spcPts val="1200"/>
              </a:spcBef>
              <a:spcAft>
                <a:spcPts val="0"/>
              </a:spcAft>
              <a:buClr>
                <a:srgbClr val="3F3F3F"/>
              </a:buClr>
              <a:buSzPts val="1600"/>
              <a:buChar char="•"/>
              <a:defRPr sz="1600">
                <a:solidFill>
                  <a:srgbClr val="3F3F3F"/>
                </a:solidFill>
              </a:defRPr>
            </a:lvl2pPr>
            <a:lvl3pPr indent="-317500" lvl="2" marL="1371600" algn="l">
              <a:lnSpc>
                <a:spcPct val="100000"/>
              </a:lnSpc>
              <a:spcBef>
                <a:spcPts val="1200"/>
              </a:spcBef>
              <a:spcAft>
                <a:spcPts val="0"/>
              </a:spcAft>
              <a:buClr>
                <a:srgbClr val="3F3F3F"/>
              </a:buClr>
              <a:buSzPts val="1400"/>
              <a:buChar char="•"/>
              <a:defRPr sz="1400">
                <a:solidFill>
                  <a:srgbClr val="3F3F3F"/>
                </a:solidFill>
              </a:defRPr>
            </a:lvl3pPr>
            <a:lvl4pPr indent="-317500" lvl="3" marL="1828800" algn="l">
              <a:lnSpc>
                <a:spcPct val="90000"/>
              </a:lnSpc>
              <a:spcBef>
                <a:spcPts val="12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45"/>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texte">
  <p:cSld name="Photo + texte">
    <p:spTree>
      <p:nvGrpSpPr>
        <p:cNvPr id="72" name="Shape 72"/>
        <p:cNvGrpSpPr/>
        <p:nvPr/>
      </p:nvGrpSpPr>
      <p:grpSpPr>
        <a:xfrm>
          <a:off x="0" y="0"/>
          <a:ext cx="0" cy="0"/>
          <a:chOff x="0" y="0"/>
          <a:chExt cx="0" cy="0"/>
        </a:xfrm>
      </p:grpSpPr>
      <p:sp>
        <p:nvSpPr>
          <p:cNvPr id="73" name="Google Shape;73;p54"/>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3600"/>
              <a:buFont typeface="Century Gothic"/>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4"/>
          <p:cNvSpPr/>
          <p:nvPr>
            <p:ph idx="2" type="pic"/>
          </p:nvPr>
        </p:nvSpPr>
        <p:spPr>
          <a:xfrm>
            <a:off x="0" y="1248876"/>
            <a:ext cx="12192000" cy="2119313"/>
          </a:xfrm>
          <a:prstGeom prst="rect">
            <a:avLst/>
          </a:prstGeom>
          <a:solidFill>
            <a:srgbClr val="F2F2F2"/>
          </a:solidFill>
          <a:ln>
            <a:noFill/>
          </a:ln>
        </p:spPr>
        <p:txBody>
          <a:bodyPr anchorCtr="1" anchor="ctr"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5" name="Google Shape;75;p54"/>
          <p:cNvSpPr txBox="1"/>
          <p:nvPr>
            <p:ph idx="1" type="body"/>
          </p:nvPr>
        </p:nvSpPr>
        <p:spPr>
          <a:xfrm>
            <a:off x="735240" y="3802065"/>
            <a:ext cx="9784080" cy="3345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1600"/>
              <a:buNone/>
              <a:defRPr b="1" sz="1600">
                <a:solidFill>
                  <a:schemeClr val="accent3"/>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54"/>
          <p:cNvSpPr txBox="1"/>
          <p:nvPr>
            <p:ph idx="3" type="body"/>
          </p:nvPr>
        </p:nvSpPr>
        <p:spPr>
          <a:xfrm>
            <a:off x="735240" y="4294303"/>
            <a:ext cx="9784080" cy="17373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400"/>
              <a:buNone/>
              <a:defRPr b="0" sz="1400">
                <a:solidFill>
                  <a:srgbClr val="3F3F3F"/>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54"/>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trois sections">
  <p:cSld name="Photo + trois sections">
    <p:spTree>
      <p:nvGrpSpPr>
        <p:cNvPr id="78" name="Shape 78"/>
        <p:cNvGrpSpPr/>
        <p:nvPr/>
      </p:nvGrpSpPr>
      <p:grpSpPr>
        <a:xfrm>
          <a:off x="0" y="0"/>
          <a:ext cx="0" cy="0"/>
          <a:chOff x="0" y="0"/>
          <a:chExt cx="0" cy="0"/>
        </a:xfrm>
      </p:grpSpPr>
      <p:sp>
        <p:nvSpPr>
          <p:cNvPr id="79" name="Google Shape;79;p55"/>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80" name="Google Shape;80;p55"/>
          <p:cNvSpPr/>
          <p:nvPr>
            <p:ph idx="2" type="pic"/>
          </p:nvPr>
        </p:nvSpPr>
        <p:spPr>
          <a:xfrm>
            <a:off x="0" y="1248876"/>
            <a:ext cx="12192000" cy="2119313"/>
          </a:xfrm>
          <a:prstGeom prst="rect">
            <a:avLst/>
          </a:prstGeom>
          <a:solidFill>
            <a:srgbClr val="F2F2F2"/>
          </a:solidFill>
          <a:ln>
            <a:noFill/>
          </a:ln>
        </p:spPr>
        <p:txBody>
          <a:bodyPr anchorCtr="1" anchor="ctr"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1" name="Google Shape;81;p55"/>
          <p:cNvSpPr txBox="1"/>
          <p:nvPr>
            <p:ph idx="1" type="body"/>
          </p:nvPr>
        </p:nvSpPr>
        <p:spPr>
          <a:xfrm>
            <a:off x="735240" y="3802065"/>
            <a:ext cx="2820761" cy="3345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accent6"/>
              </a:buClr>
              <a:buSzPts val="1600"/>
              <a:buNone/>
              <a:defRPr b="1" sz="1600">
                <a:solidFill>
                  <a:schemeClr val="accent6"/>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5"/>
          <p:cNvSpPr txBox="1"/>
          <p:nvPr>
            <p:ph idx="3" type="body"/>
          </p:nvPr>
        </p:nvSpPr>
        <p:spPr>
          <a:xfrm>
            <a:off x="4623026" y="3802065"/>
            <a:ext cx="2820761" cy="3345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accent3"/>
              </a:buClr>
              <a:buSzPts val="1600"/>
              <a:buNone/>
              <a:defRPr b="1" sz="1600">
                <a:solidFill>
                  <a:schemeClr val="accent3"/>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55"/>
          <p:cNvSpPr txBox="1"/>
          <p:nvPr>
            <p:ph idx="4" type="body"/>
          </p:nvPr>
        </p:nvSpPr>
        <p:spPr>
          <a:xfrm>
            <a:off x="8635999" y="3802065"/>
            <a:ext cx="2820761" cy="3345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5A8201"/>
              </a:buClr>
              <a:buSzPts val="1600"/>
              <a:buNone/>
              <a:defRPr b="1" sz="1600">
                <a:solidFill>
                  <a:srgbClr val="5A820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55"/>
          <p:cNvSpPr txBox="1"/>
          <p:nvPr>
            <p:ph idx="5" type="body"/>
          </p:nvPr>
        </p:nvSpPr>
        <p:spPr>
          <a:xfrm>
            <a:off x="735240" y="4294303"/>
            <a:ext cx="2820761" cy="149689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400"/>
              <a:buNone/>
              <a:defRPr b="0" sz="1400">
                <a:solidFill>
                  <a:srgbClr val="3F3F3F"/>
                </a:solidFill>
                <a:latin typeface="Century Gothic"/>
                <a:ea typeface="Century Gothic"/>
                <a:cs typeface="Century Gothic"/>
                <a:sym typeface="Century Gothic"/>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5"/>
          <p:cNvSpPr txBox="1"/>
          <p:nvPr>
            <p:ph idx="6" type="body"/>
          </p:nvPr>
        </p:nvSpPr>
        <p:spPr>
          <a:xfrm>
            <a:off x="4623026" y="4294303"/>
            <a:ext cx="2820761" cy="149689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400"/>
              <a:buNone/>
              <a:defRPr b="0" sz="1400">
                <a:solidFill>
                  <a:srgbClr val="3F3F3F"/>
                </a:solidFill>
                <a:latin typeface="Century Gothic"/>
                <a:ea typeface="Century Gothic"/>
                <a:cs typeface="Century Gothic"/>
                <a:sym typeface="Century Gothic"/>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55"/>
          <p:cNvSpPr txBox="1"/>
          <p:nvPr>
            <p:ph idx="7" type="body"/>
          </p:nvPr>
        </p:nvSpPr>
        <p:spPr>
          <a:xfrm>
            <a:off x="8635999" y="4294303"/>
            <a:ext cx="2820761" cy="149689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400"/>
              <a:buNone/>
              <a:defRPr b="0" sz="1400">
                <a:solidFill>
                  <a:srgbClr val="3F3F3F"/>
                </a:solidFill>
                <a:latin typeface="Century Gothic"/>
                <a:ea typeface="Century Gothic"/>
                <a:cs typeface="Century Gothic"/>
                <a:sym typeface="Century Gothic"/>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55"/>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demi-page + texte">
  <p:cSld name="Photo demi-page + texte">
    <p:spTree>
      <p:nvGrpSpPr>
        <p:cNvPr id="88" name="Shape 88"/>
        <p:cNvGrpSpPr/>
        <p:nvPr/>
      </p:nvGrpSpPr>
      <p:grpSpPr>
        <a:xfrm>
          <a:off x="0" y="0"/>
          <a:ext cx="0" cy="0"/>
          <a:chOff x="0" y="0"/>
          <a:chExt cx="0" cy="0"/>
        </a:xfrm>
      </p:grpSpPr>
      <p:sp>
        <p:nvSpPr>
          <p:cNvPr id="89" name="Google Shape;89;p56"/>
          <p:cNvSpPr/>
          <p:nvPr>
            <p:ph idx="2" type="pic"/>
          </p:nvPr>
        </p:nvSpPr>
        <p:spPr>
          <a:xfrm>
            <a:off x="6299200" y="0"/>
            <a:ext cx="5892800" cy="6858000"/>
          </a:xfrm>
          <a:prstGeom prst="rect">
            <a:avLst/>
          </a:prstGeom>
          <a:solidFill>
            <a:srgbClr val="F2F2F2"/>
          </a:solidFill>
          <a:ln>
            <a:noFill/>
          </a:ln>
        </p:spPr>
        <p:txBody>
          <a:bodyPr anchorCtr="1" anchor="ctr"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0" name="Google Shape;90;p56"/>
          <p:cNvSpPr txBox="1"/>
          <p:nvPr>
            <p:ph type="title"/>
          </p:nvPr>
        </p:nvSpPr>
        <p:spPr>
          <a:xfrm>
            <a:off x="446314" y="743075"/>
            <a:ext cx="5170715"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3600"/>
              <a:buFont typeface="Century Gothic"/>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56"/>
          <p:cNvSpPr txBox="1"/>
          <p:nvPr>
            <p:ph idx="1" type="body"/>
          </p:nvPr>
        </p:nvSpPr>
        <p:spPr>
          <a:xfrm>
            <a:off x="571499" y="2061165"/>
            <a:ext cx="5045529" cy="3345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1600"/>
              <a:buNone/>
              <a:defRPr b="1" sz="1600">
                <a:solidFill>
                  <a:schemeClr val="accent3"/>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56"/>
          <p:cNvSpPr txBox="1"/>
          <p:nvPr>
            <p:ph idx="3" type="body"/>
          </p:nvPr>
        </p:nvSpPr>
        <p:spPr>
          <a:xfrm>
            <a:off x="571499" y="2708227"/>
            <a:ext cx="5045529" cy="35619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400"/>
              <a:buNone/>
              <a:defRPr b="0" sz="1400">
                <a:solidFill>
                  <a:srgbClr val="3F3F3F"/>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56"/>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4" name="Google Shape;94;p56"/>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 name="Google Shape;95;p56"/>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lang="fr-FR" sz="1000">
                <a:solidFill>
                  <a:schemeClr val="lt1"/>
                </a:solidFill>
                <a:latin typeface="Century Gothic"/>
                <a:ea typeface="Century Gothic"/>
                <a:cs typeface="Century Gothic"/>
                <a:sym typeface="Century Gothic"/>
              </a:rPr>
              <a:t>‹#›</a:t>
            </a:fld>
            <a:endParaRPr b="1" sz="1000">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p:cSld name="Diapositive de titre">
    <p:spTree>
      <p:nvGrpSpPr>
        <p:cNvPr id="96" name="Shape 96"/>
        <p:cNvGrpSpPr/>
        <p:nvPr/>
      </p:nvGrpSpPr>
      <p:grpSpPr>
        <a:xfrm>
          <a:off x="0" y="0"/>
          <a:ext cx="0" cy="0"/>
          <a:chOff x="0" y="0"/>
          <a:chExt cx="0" cy="0"/>
        </a:xfrm>
      </p:grpSpPr>
      <p:sp>
        <p:nvSpPr>
          <p:cNvPr id="97" name="Google Shape;97;p57"/>
          <p:cNvSpPr/>
          <p:nvPr/>
        </p:nvSpPr>
        <p:spPr>
          <a:xfrm flipH="1">
            <a:off x="123987" y="124955"/>
            <a:ext cx="11953415" cy="4408002"/>
          </a:xfrm>
          <a:custGeom>
            <a:rect b="b" l="l" r="r" t="t"/>
            <a:pathLst>
              <a:path extrusionOk="0" h="24785" w="21617">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8" name="Google Shape;98;p57"/>
          <p:cNvSpPr txBox="1"/>
          <p:nvPr>
            <p:ph idx="1" type="subTitle"/>
          </p:nvPr>
        </p:nvSpPr>
        <p:spPr>
          <a:xfrm>
            <a:off x="694871" y="5603181"/>
            <a:ext cx="9144000" cy="341632"/>
          </a:xfrm>
          <a:prstGeom prst="rect">
            <a:avLst/>
          </a:prstGeom>
          <a:noFill/>
          <a:ln>
            <a:noFill/>
          </a:ln>
        </p:spPr>
        <p:txBody>
          <a:bodyPr anchorCtr="0" anchor="t" bIns="45700" lIns="91425" spcFirstLastPara="1" rIns="91425" wrap="square" tIns="45700">
            <a:spAutoFit/>
          </a:bodyPr>
          <a:lstStyle>
            <a:lvl1pPr lvl="0" algn="l">
              <a:lnSpc>
                <a:spcPct val="90000"/>
              </a:lnSpc>
              <a:spcBef>
                <a:spcPts val="1000"/>
              </a:spcBef>
              <a:spcAft>
                <a:spcPts val="0"/>
              </a:spcAft>
              <a:buClr>
                <a:srgbClr val="023F4E"/>
              </a:buClr>
              <a:buSzPts val="1800"/>
              <a:buNone/>
              <a:defRPr sz="1800">
                <a:solidFill>
                  <a:srgbClr val="023F4E"/>
                </a:solidFill>
                <a:latin typeface="Century Gothic"/>
                <a:ea typeface="Century Gothic"/>
                <a:cs typeface="Century Gothic"/>
                <a:sym typeface="Century Gothic"/>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99" name="Google Shape;99;p57"/>
          <p:cNvSpPr txBox="1"/>
          <p:nvPr>
            <p:ph type="ctrTitle"/>
          </p:nvPr>
        </p:nvSpPr>
        <p:spPr>
          <a:xfrm>
            <a:off x="694871" y="4901450"/>
            <a:ext cx="10607040" cy="7017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rgbClr val="3F3F3F"/>
              </a:buClr>
              <a:buSzPts val="4400"/>
              <a:buFont typeface="Century Gothic"/>
              <a:buNone/>
              <a:defRPr b="1" sz="4400">
                <a:solidFill>
                  <a:srgbClr val="3F3F3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57"/>
          <p:cNvSpPr/>
          <p:nvPr/>
        </p:nvSpPr>
        <p:spPr>
          <a:xfrm>
            <a:off x="435429" y="4726452"/>
            <a:ext cx="72571" cy="13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p:cSld name="En-tête de section">
    <p:spTree>
      <p:nvGrpSpPr>
        <p:cNvPr id="101" name="Shape 101"/>
        <p:cNvGrpSpPr/>
        <p:nvPr/>
      </p:nvGrpSpPr>
      <p:grpSpPr>
        <a:xfrm>
          <a:off x="0" y="0"/>
          <a:ext cx="0" cy="0"/>
          <a:chOff x="0" y="0"/>
          <a:chExt cx="0" cy="0"/>
        </a:xfrm>
      </p:grpSpPr>
      <p:sp>
        <p:nvSpPr>
          <p:cNvPr id="102" name="Google Shape;102;p58"/>
          <p:cNvSpPr/>
          <p:nvPr/>
        </p:nvSpPr>
        <p:spPr>
          <a:xfrm rot="10800000">
            <a:off x="114589" y="4581492"/>
            <a:ext cx="11962815" cy="2152681"/>
          </a:xfrm>
          <a:custGeom>
            <a:rect b="b" l="l" r="r" t="t"/>
            <a:pathLst>
              <a:path extrusionOk="0" h="42123" w="21634">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03" name="Google Shape;103;p58"/>
          <p:cNvSpPr txBox="1"/>
          <p:nvPr>
            <p:ph type="title"/>
          </p:nvPr>
        </p:nvSpPr>
        <p:spPr>
          <a:xfrm>
            <a:off x="696686" y="1611383"/>
            <a:ext cx="9666514" cy="74684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4800"/>
              <a:buFont typeface="Century Gothic"/>
              <a:buNone/>
              <a:defRPr sz="4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8"/>
          <p:cNvSpPr txBox="1"/>
          <p:nvPr>
            <p:ph idx="1" type="body"/>
          </p:nvPr>
        </p:nvSpPr>
        <p:spPr>
          <a:xfrm>
            <a:off x="696686" y="2464424"/>
            <a:ext cx="9666514" cy="221599"/>
          </a:xfrm>
          <a:prstGeom prst="rect">
            <a:avLst/>
          </a:prstGeom>
          <a:noFill/>
          <a:ln>
            <a:noFill/>
          </a:ln>
        </p:spPr>
        <p:txBody>
          <a:bodyPr anchorCtr="0" anchor="t" bIns="0" lIns="91425" spcFirstLastPara="1" rIns="91425" wrap="square" tIns="0">
            <a:spAutoFit/>
          </a:bodyPr>
          <a:lstStyle>
            <a:lvl1pPr indent="-228600" lvl="0" marL="457200" algn="l">
              <a:lnSpc>
                <a:spcPct val="90000"/>
              </a:lnSpc>
              <a:spcBef>
                <a:spcPts val="1000"/>
              </a:spcBef>
              <a:spcAft>
                <a:spcPts val="0"/>
              </a:spcAft>
              <a:buClr>
                <a:schemeClr val="accent3"/>
              </a:buClr>
              <a:buSzPts val="1600"/>
              <a:buNone/>
              <a:defRPr sz="1600">
                <a:solidFill>
                  <a:schemeClr val="accent3"/>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p58"/>
          <p:cNvSpPr/>
          <p:nvPr/>
        </p:nvSpPr>
        <p:spPr>
          <a:xfrm>
            <a:off x="435429" y="1532049"/>
            <a:ext cx="72571" cy="13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6" name="Google Shape;106;p58"/>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07" name="Google Shape;107;p58"/>
          <p:cNvSpPr txBox="1"/>
          <p:nvPr/>
        </p:nvSpPr>
        <p:spPr>
          <a:xfrm>
            <a:off x="11360016" y="6369050"/>
            <a:ext cx="335909" cy="365125"/>
          </a:xfrm>
          <a:prstGeom prst="rect">
            <a:avLst/>
          </a:prstGeom>
          <a:solidFill>
            <a:srgbClr val="D8D8D8"/>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dk1"/>
              </a:buClr>
              <a:buSzPts val="1000"/>
              <a:buFont typeface="Arial"/>
              <a:buNone/>
            </a:pPr>
            <a:fld id="{00000000-1234-1234-1234-123412341234}" type="slidenum">
              <a:rPr b="1" lang="fr-FR" sz="1000">
                <a:solidFill>
                  <a:schemeClr val="dk1"/>
                </a:solidFill>
                <a:latin typeface="Century Gothic"/>
                <a:ea typeface="Century Gothic"/>
                <a:cs typeface="Century Gothic"/>
                <a:sym typeface="Century Gothic"/>
              </a:rPr>
              <a:t>‹#›</a:t>
            </a:fld>
            <a:endParaRPr b="1" sz="10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p:bg>
      <p:bgPr>
        <a:solidFill>
          <a:srgbClr val="F2F2F2"/>
        </a:solidFill>
      </p:bgPr>
    </p:bg>
    <p:spTree>
      <p:nvGrpSpPr>
        <p:cNvPr id="108" name="Shape 108"/>
        <p:cNvGrpSpPr/>
        <p:nvPr/>
      </p:nvGrpSpPr>
      <p:grpSpPr>
        <a:xfrm>
          <a:off x="0" y="0"/>
          <a:ext cx="0" cy="0"/>
          <a:chOff x="0" y="0"/>
          <a:chExt cx="0" cy="0"/>
        </a:xfrm>
      </p:grpSpPr>
      <p:sp>
        <p:nvSpPr>
          <p:cNvPr id="109" name="Google Shape;109;p59"/>
          <p:cNvSpPr/>
          <p:nvPr/>
        </p:nvSpPr>
        <p:spPr>
          <a:xfrm>
            <a:off x="-2" y="0"/>
            <a:ext cx="12192000" cy="6858000"/>
          </a:xfrm>
          <a:prstGeom prst="frame">
            <a:avLst>
              <a:gd fmla="val 1736"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10" name="Google Shape;110;p59"/>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11" name="Google Shape;111;p59"/>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12" name="Google Shape;112;p59"/>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lang="fr-FR" sz="1000">
                <a:solidFill>
                  <a:schemeClr val="lt1"/>
                </a:solidFill>
                <a:latin typeface="Century Gothic"/>
                <a:ea typeface="Century Gothic"/>
                <a:cs typeface="Century Gothic"/>
                <a:sym typeface="Century Gothic"/>
              </a:rPr>
              <a:t>‹#›</a:t>
            </a:fld>
            <a:endParaRPr b="1" sz="1000">
              <a:solidFill>
                <a:schemeClr val="lt1"/>
              </a:solidFill>
              <a:latin typeface="Century Gothic"/>
              <a:ea typeface="Century Gothic"/>
              <a:cs typeface="Century Gothic"/>
              <a:sym typeface="Century Gothic"/>
            </a:endParaRPr>
          </a:p>
        </p:txBody>
      </p:sp>
      <p:sp>
        <p:nvSpPr>
          <p:cNvPr id="113" name="Google Shape;113;p59"/>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59"/>
          <p:cNvSpPr txBox="1"/>
          <p:nvPr>
            <p:ph idx="1" type="body"/>
          </p:nvPr>
        </p:nvSpPr>
        <p:spPr>
          <a:xfrm>
            <a:off x="446314" y="1825625"/>
            <a:ext cx="5306787" cy="4351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59"/>
          <p:cNvSpPr txBox="1"/>
          <p:nvPr>
            <p:ph idx="2" type="body"/>
          </p:nvPr>
        </p:nvSpPr>
        <p:spPr>
          <a:xfrm>
            <a:off x="6438900" y="1825625"/>
            <a:ext cx="5181600" cy="4351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p:cSld name="Contenu avec légende">
    <p:bg>
      <p:bgPr>
        <a:solidFill>
          <a:srgbClr val="F2F2F2"/>
        </a:solidFill>
      </p:bgPr>
    </p:bg>
    <p:spTree>
      <p:nvGrpSpPr>
        <p:cNvPr id="116" name="Shape 116"/>
        <p:cNvGrpSpPr/>
        <p:nvPr/>
      </p:nvGrpSpPr>
      <p:grpSpPr>
        <a:xfrm>
          <a:off x="0" y="0"/>
          <a:ext cx="0" cy="0"/>
          <a:chOff x="0" y="0"/>
          <a:chExt cx="0" cy="0"/>
        </a:xfrm>
      </p:grpSpPr>
      <p:sp>
        <p:nvSpPr>
          <p:cNvPr id="117" name="Google Shape;117;p60"/>
          <p:cNvSpPr/>
          <p:nvPr/>
        </p:nvSpPr>
        <p:spPr>
          <a:xfrm>
            <a:off x="-2" y="0"/>
            <a:ext cx="12192000" cy="6858000"/>
          </a:xfrm>
          <a:prstGeom prst="frame">
            <a:avLst>
              <a:gd fmla="val 1736"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18" name="Google Shape;118;p60"/>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19" name="Google Shape;119;p60"/>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20" name="Google Shape;120;p60"/>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lang="fr-FR" sz="1000">
                <a:solidFill>
                  <a:schemeClr val="lt1"/>
                </a:solidFill>
                <a:latin typeface="Century Gothic"/>
                <a:ea typeface="Century Gothic"/>
                <a:cs typeface="Century Gothic"/>
                <a:sym typeface="Century Gothic"/>
              </a:rPr>
              <a:t>‹#›</a:t>
            </a:fld>
            <a:endParaRPr b="1" sz="1000">
              <a:solidFill>
                <a:schemeClr val="lt1"/>
              </a:solidFill>
              <a:latin typeface="Century Gothic"/>
              <a:ea typeface="Century Gothic"/>
              <a:cs typeface="Century Gothic"/>
              <a:sym typeface="Century Gothic"/>
            </a:endParaRPr>
          </a:p>
        </p:txBody>
      </p:sp>
      <p:sp>
        <p:nvSpPr>
          <p:cNvPr id="121" name="Google Shape;121;p60"/>
          <p:cNvSpPr txBox="1"/>
          <p:nvPr>
            <p:ph type="title"/>
          </p:nvPr>
        </p:nvSpPr>
        <p:spPr>
          <a:xfrm>
            <a:off x="839788" y="734043"/>
            <a:ext cx="3932237" cy="1089529"/>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3" name="Google Shape;123;p60"/>
          <p:cNvSpPr txBox="1"/>
          <p:nvPr>
            <p:ph idx="2" type="body"/>
          </p:nvPr>
        </p:nvSpPr>
        <p:spPr>
          <a:xfrm>
            <a:off x="5183188" y="500215"/>
            <a:ext cx="6172200" cy="5368773"/>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p:cSld name="Image avec légende">
    <p:bg>
      <p:bgPr>
        <a:solidFill>
          <a:srgbClr val="F2F2F2"/>
        </a:solidFill>
      </p:bgPr>
    </p:bg>
    <p:spTree>
      <p:nvGrpSpPr>
        <p:cNvPr id="124" name="Shape 124"/>
        <p:cNvGrpSpPr/>
        <p:nvPr/>
      </p:nvGrpSpPr>
      <p:grpSpPr>
        <a:xfrm>
          <a:off x="0" y="0"/>
          <a:ext cx="0" cy="0"/>
          <a:chOff x="0" y="0"/>
          <a:chExt cx="0" cy="0"/>
        </a:xfrm>
      </p:grpSpPr>
      <p:sp>
        <p:nvSpPr>
          <p:cNvPr id="125" name="Google Shape;125;p61"/>
          <p:cNvSpPr/>
          <p:nvPr/>
        </p:nvSpPr>
        <p:spPr>
          <a:xfrm>
            <a:off x="-2" y="0"/>
            <a:ext cx="12192000" cy="6858000"/>
          </a:xfrm>
          <a:prstGeom prst="frame">
            <a:avLst>
              <a:gd fmla="val 1736"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26" name="Google Shape;126;p61"/>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27" name="Google Shape;127;p61"/>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28" name="Google Shape;128;p61"/>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lang="fr-FR" sz="1000">
                <a:solidFill>
                  <a:schemeClr val="lt1"/>
                </a:solidFill>
                <a:latin typeface="Century Gothic"/>
                <a:ea typeface="Century Gothic"/>
                <a:cs typeface="Century Gothic"/>
                <a:sym typeface="Century Gothic"/>
              </a:rPr>
              <a:t>‹#›</a:t>
            </a:fld>
            <a:endParaRPr b="1" sz="1000">
              <a:solidFill>
                <a:schemeClr val="lt1"/>
              </a:solidFill>
              <a:latin typeface="Century Gothic"/>
              <a:ea typeface="Century Gothic"/>
              <a:cs typeface="Century Gothic"/>
              <a:sym typeface="Century Gothic"/>
            </a:endParaRPr>
          </a:p>
        </p:txBody>
      </p:sp>
      <p:sp>
        <p:nvSpPr>
          <p:cNvPr id="129" name="Google Shape;129;p61"/>
          <p:cNvSpPr txBox="1"/>
          <p:nvPr>
            <p:ph type="title"/>
          </p:nvPr>
        </p:nvSpPr>
        <p:spPr>
          <a:xfrm>
            <a:off x="839788" y="734043"/>
            <a:ext cx="3932237" cy="1089529"/>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6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1" name="Google Shape;131;p61"/>
          <p:cNvSpPr/>
          <p:nvPr>
            <p:ph idx="2" type="pic"/>
          </p:nvPr>
        </p:nvSpPr>
        <p:spPr>
          <a:xfrm>
            <a:off x="5183188" y="500215"/>
            <a:ext cx="6172200" cy="536877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p:cSld name="Vide">
    <p:spTree>
      <p:nvGrpSpPr>
        <p:cNvPr id="132" name="Shape 13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citation">
  <p:cSld name="Diapositive de citation">
    <p:spTree>
      <p:nvGrpSpPr>
        <p:cNvPr id="133" name="Shape 133"/>
        <p:cNvGrpSpPr/>
        <p:nvPr/>
      </p:nvGrpSpPr>
      <p:grpSpPr>
        <a:xfrm>
          <a:off x="0" y="0"/>
          <a:ext cx="0" cy="0"/>
          <a:chOff x="0" y="0"/>
          <a:chExt cx="0" cy="0"/>
        </a:xfrm>
      </p:grpSpPr>
      <p:sp>
        <p:nvSpPr>
          <p:cNvPr id="134" name="Google Shape;134;p63"/>
          <p:cNvSpPr/>
          <p:nvPr>
            <p:ph idx="2" type="pic"/>
          </p:nvPr>
        </p:nvSpPr>
        <p:spPr>
          <a:xfrm>
            <a:off x="120650" y="136525"/>
            <a:ext cx="11950700" cy="6584951"/>
          </a:xfrm>
          <a:prstGeom prst="rect">
            <a:avLst/>
          </a:prstGeom>
          <a:solidFill>
            <a:srgbClr val="F2F2F2"/>
          </a:solidFill>
          <a:ln>
            <a:noFill/>
          </a:ln>
        </p:spPr>
        <p:txBody>
          <a:bodyPr anchorCtr="1" anchor="ctr"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5" name="Google Shape;135;p63"/>
          <p:cNvSpPr txBox="1"/>
          <p:nvPr>
            <p:ph idx="1" type="body"/>
          </p:nvPr>
        </p:nvSpPr>
        <p:spPr>
          <a:xfrm>
            <a:off x="1587500" y="4022725"/>
            <a:ext cx="10033000" cy="1236236"/>
          </a:xfrm>
          <a:prstGeom prst="rect">
            <a:avLst/>
          </a:prstGeom>
          <a:solidFill>
            <a:schemeClr val="dk1">
              <a:alpha val="67843"/>
            </a:schemeClr>
          </a:solidFill>
          <a:ln>
            <a:noFill/>
          </a:ln>
        </p:spPr>
        <p:txBody>
          <a:bodyPr anchorCtr="0" anchor="ctr" bIns="274300" lIns="274300" spcFirstLastPara="1" rIns="274300" wrap="square" tIns="274300">
            <a:spAutoFit/>
          </a:bodyPr>
          <a:lstStyle>
            <a:lvl1pPr indent="-228600" lvl="0" marL="457200" algn="l">
              <a:lnSpc>
                <a:spcPct val="100000"/>
              </a:lnSpc>
              <a:spcBef>
                <a:spcPts val="1000"/>
              </a:spcBef>
              <a:spcAft>
                <a:spcPts val="0"/>
              </a:spcAft>
              <a:buClr>
                <a:schemeClr val="lt1"/>
              </a:buClr>
              <a:buSzPts val="1800"/>
              <a:buNone/>
              <a:defRPr b="0"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63"/>
          <p:cNvSpPr txBox="1"/>
          <p:nvPr>
            <p:ph idx="3" type="body"/>
          </p:nvPr>
        </p:nvSpPr>
        <p:spPr>
          <a:xfrm>
            <a:off x="336550" y="3269342"/>
            <a:ext cx="1155366" cy="4875181"/>
          </a:xfrm>
          <a:prstGeom prst="rect">
            <a:avLst/>
          </a:prstGeom>
          <a:noFill/>
          <a:ln>
            <a:noFill/>
          </a:ln>
        </p:spPr>
        <p:txBody>
          <a:bodyPr anchorCtr="0" anchor="t" bIns="91425" lIns="182875" spcFirstLastPara="1" rIns="182875" wrap="square" tIns="182875">
            <a:spAutoFit/>
          </a:bodyPr>
          <a:lstStyle>
            <a:lvl1pPr indent="-228600" lvl="0" marL="457200" algn="l">
              <a:lnSpc>
                <a:spcPct val="90000"/>
              </a:lnSpc>
              <a:spcBef>
                <a:spcPts val="1000"/>
              </a:spcBef>
              <a:spcAft>
                <a:spcPts val="0"/>
              </a:spcAft>
              <a:buClr>
                <a:schemeClr val="lt1"/>
              </a:buClr>
              <a:buSzPts val="16600"/>
              <a:buNone/>
              <a:defRPr b="1" sz="16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63"/>
          <p:cNvSpPr/>
          <p:nvPr/>
        </p:nvSpPr>
        <p:spPr>
          <a:xfrm>
            <a:off x="-2" y="0"/>
            <a:ext cx="12192000" cy="6858000"/>
          </a:xfrm>
          <a:prstGeom prst="frame">
            <a:avLst>
              <a:gd fmla="val 1736"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38" name="Google Shape;138;p63"/>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39" name="Google Shape;139;p63"/>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lang="fr-FR" sz="1000">
                <a:solidFill>
                  <a:schemeClr val="lt1"/>
                </a:solidFill>
                <a:latin typeface="Century Gothic"/>
                <a:ea typeface="Century Gothic"/>
                <a:cs typeface="Century Gothic"/>
                <a:sym typeface="Century Gothic"/>
              </a:rPr>
              <a:t>‹#›</a:t>
            </a:fld>
            <a:endParaRPr b="1" sz="1000">
              <a:solidFill>
                <a:schemeClr val="lt1"/>
              </a:solidFill>
              <a:latin typeface="Century Gothic"/>
              <a:ea typeface="Century Gothic"/>
              <a:cs typeface="Century Gothic"/>
              <a:sym typeface="Century Gothic"/>
            </a:endParaRPr>
          </a:p>
        </p:txBody>
      </p:sp>
      <p:sp>
        <p:nvSpPr>
          <p:cNvPr id="140" name="Google Shape;140;p63"/>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avec image">
  <p:cSld name="Diapositive de titre avec image">
    <p:spTree>
      <p:nvGrpSpPr>
        <p:cNvPr id="19" name="Shape 19"/>
        <p:cNvGrpSpPr/>
        <p:nvPr/>
      </p:nvGrpSpPr>
      <p:grpSpPr>
        <a:xfrm>
          <a:off x="0" y="0"/>
          <a:ext cx="0" cy="0"/>
          <a:chOff x="0" y="0"/>
          <a:chExt cx="0" cy="0"/>
        </a:xfrm>
      </p:grpSpPr>
      <p:sp>
        <p:nvSpPr>
          <p:cNvPr id="20" name="Google Shape;20;p46"/>
          <p:cNvSpPr/>
          <p:nvPr>
            <p:ph idx="2" type="pic"/>
          </p:nvPr>
        </p:nvSpPr>
        <p:spPr>
          <a:xfrm>
            <a:off x="123992" y="124953"/>
            <a:ext cx="11944014" cy="4372387"/>
          </a:xfrm>
          <a:prstGeom prst="rect">
            <a:avLst/>
          </a:prstGeom>
          <a:solidFill>
            <a:srgbClr val="F2F2F2"/>
          </a:solidFill>
          <a:ln>
            <a:noFill/>
          </a:ln>
        </p:spPr>
        <p:txBody>
          <a:bodyPr anchorCtr="1" anchor="ctr"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 name="Google Shape;21;p46"/>
          <p:cNvSpPr/>
          <p:nvPr/>
        </p:nvSpPr>
        <p:spPr>
          <a:xfrm>
            <a:off x="-1" y="0"/>
            <a:ext cx="12192001" cy="6858000"/>
          </a:xfrm>
          <a:custGeom>
            <a:rect b="b" l="l" r="r" t="t"/>
            <a:pathLst>
              <a:path extrusionOk="0" h="6858000" w="12192001">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sp>
        <p:nvSpPr>
          <p:cNvPr id="22" name="Google Shape;22;p46"/>
          <p:cNvSpPr txBox="1"/>
          <p:nvPr>
            <p:ph idx="1" type="subTitle"/>
          </p:nvPr>
        </p:nvSpPr>
        <p:spPr>
          <a:xfrm>
            <a:off x="694871" y="5603181"/>
            <a:ext cx="9144000" cy="341632"/>
          </a:xfrm>
          <a:prstGeom prst="rect">
            <a:avLst/>
          </a:prstGeom>
          <a:noFill/>
          <a:ln>
            <a:noFill/>
          </a:ln>
        </p:spPr>
        <p:txBody>
          <a:bodyPr anchorCtr="0" anchor="t" bIns="45700" lIns="91425" spcFirstLastPara="1" rIns="91425" wrap="square" tIns="45700">
            <a:spAutoFit/>
          </a:bodyPr>
          <a:lstStyle>
            <a:lvl1pPr lvl="0" algn="l">
              <a:lnSpc>
                <a:spcPct val="90000"/>
              </a:lnSpc>
              <a:spcBef>
                <a:spcPts val="1000"/>
              </a:spcBef>
              <a:spcAft>
                <a:spcPts val="0"/>
              </a:spcAft>
              <a:buClr>
                <a:srgbClr val="023F4E"/>
              </a:buClr>
              <a:buSzPts val="1800"/>
              <a:buNone/>
              <a:defRPr sz="1800">
                <a:solidFill>
                  <a:srgbClr val="023F4E"/>
                </a:solidFill>
                <a:latin typeface="Century Gothic"/>
                <a:ea typeface="Century Gothic"/>
                <a:cs typeface="Century Gothic"/>
                <a:sym typeface="Century Gothic"/>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3" name="Google Shape;23;p46"/>
          <p:cNvSpPr txBox="1"/>
          <p:nvPr>
            <p:ph type="ctrTitle"/>
          </p:nvPr>
        </p:nvSpPr>
        <p:spPr>
          <a:xfrm>
            <a:off x="694871" y="4901450"/>
            <a:ext cx="10607040" cy="7017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rgbClr val="3F3F3F"/>
              </a:buClr>
              <a:buSzPts val="4400"/>
              <a:buFont typeface="Century Gothic"/>
              <a:buNone/>
              <a:defRPr b="1" sz="4400">
                <a:solidFill>
                  <a:srgbClr val="3F3F3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6"/>
          <p:cNvSpPr/>
          <p:nvPr/>
        </p:nvSpPr>
        <p:spPr>
          <a:xfrm>
            <a:off x="435429" y="4726452"/>
            <a:ext cx="72571" cy="13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remerciements">
  <p:cSld name="Diapositive de remerciements">
    <p:spTree>
      <p:nvGrpSpPr>
        <p:cNvPr id="141" name="Shape 141"/>
        <p:cNvGrpSpPr/>
        <p:nvPr/>
      </p:nvGrpSpPr>
      <p:grpSpPr>
        <a:xfrm>
          <a:off x="0" y="0"/>
          <a:ext cx="0" cy="0"/>
          <a:chOff x="0" y="0"/>
          <a:chExt cx="0" cy="0"/>
        </a:xfrm>
      </p:grpSpPr>
      <p:sp>
        <p:nvSpPr>
          <p:cNvPr id="142" name="Google Shape;142;p64"/>
          <p:cNvSpPr/>
          <p:nvPr>
            <p:ph idx="2" type="pic"/>
          </p:nvPr>
        </p:nvSpPr>
        <p:spPr>
          <a:xfrm>
            <a:off x="0" y="0"/>
            <a:ext cx="12192000" cy="6858000"/>
          </a:xfrm>
          <a:prstGeom prst="rect">
            <a:avLst/>
          </a:prstGeom>
          <a:solidFill>
            <a:srgbClr val="F2F2F2"/>
          </a:solidFill>
          <a:ln>
            <a:noFill/>
          </a:ln>
        </p:spPr>
        <p:txBody>
          <a:bodyPr anchorCtr="1" anchor="ctr"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3" name="Google Shape;143;p64"/>
          <p:cNvSpPr txBox="1"/>
          <p:nvPr>
            <p:ph type="ctrTitle"/>
          </p:nvPr>
        </p:nvSpPr>
        <p:spPr>
          <a:xfrm>
            <a:off x="694871" y="4901450"/>
            <a:ext cx="4907643" cy="7017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lt1"/>
              </a:buClr>
              <a:buSzPts val="4400"/>
              <a:buFont typeface="Century Gothic"/>
              <a:buNone/>
              <a:defRPr b="1" sz="44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2 avec image">
  <p:cSld name="Diapositive de titre 2 avec image">
    <p:spTree>
      <p:nvGrpSpPr>
        <p:cNvPr id="25" name="Shape 25"/>
        <p:cNvGrpSpPr/>
        <p:nvPr/>
      </p:nvGrpSpPr>
      <p:grpSpPr>
        <a:xfrm>
          <a:off x="0" y="0"/>
          <a:ext cx="0" cy="0"/>
          <a:chOff x="0" y="0"/>
          <a:chExt cx="0" cy="0"/>
        </a:xfrm>
      </p:grpSpPr>
      <p:sp>
        <p:nvSpPr>
          <p:cNvPr id="26" name="Google Shape;26;p47"/>
          <p:cNvSpPr/>
          <p:nvPr>
            <p:ph idx="2" type="pic"/>
          </p:nvPr>
        </p:nvSpPr>
        <p:spPr>
          <a:xfrm>
            <a:off x="0" y="0"/>
            <a:ext cx="12191999" cy="3962400"/>
          </a:xfrm>
          <a:prstGeom prst="rect">
            <a:avLst/>
          </a:prstGeom>
          <a:solidFill>
            <a:srgbClr val="F2F2F2"/>
          </a:solidFill>
          <a:ln>
            <a:noFill/>
          </a:ln>
        </p:spPr>
        <p:txBody>
          <a:bodyPr anchorCtr="1" anchor="ctr"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 name="Google Shape;27;p47"/>
          <p:cNvSpPr txBox="1"/>
          <p:nvPr>
            <p:ph idx="1" type="subTitle"/>
          </p:nvPr>
        </p:nvSpPr>
        <p:spPr>
          <a:xfrm>
            <a:off x="694871" y="5603181"/>
            <a:ext cx="9144000" cy="341632"/>
          </a:xfrm>
          <a:prstGeom prst="rect">
            <a:avLst/>
          </a:prstGeom>
          <a:noFill/>
          <a:ln>
            <a:noFill/>
          </a:ln>
        </p:spPr>
        <p:txBody>
          <a:bodyPr anchorCtr="0" anchor="t" bIns="45700" lIns="91425" spcFirstLastPara="1" rIns="91425" wrap="square" tIns="45700">
            <a:spAutoFit/>
          </a:bodyPr>
          <a:lstStyle>
            <a:lvl1pPr lvl="0" algn="l">
              <a:lnSpc>
                <a:spcPct val="90000"/>
              </a:lnSpc>
              <a:spcBef>
                <a:spcPts val="1000"/>
              </a:spcBef>
              <a:spcAft>
                <a:spcPts val="0"/>
              </a:spcAft>
              <a:buClr>
                <a:schemeClr val="accent3"/>
              </a:buClr>
              <a:buSzPts val="1800"/>
              <a:buNone/>
              <a:defRPr sz="1800">
                <a:solidFill>
                  <a:schemeClr val="accent3"/>
                </a:solidFill>
                <a:latin typeface="Century Gothic"/>
                <a:ea typeface="Century Gothic"/>
                <a:cs typeface="Century Gothic"/>
                <a:sym typeface="Century Gothic"/>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8" name="Google Shape;28;p47"/>
          <p:cNvSpPr txBox="1"/>
          <p:nvPr>
            <p:ph type="ctrTitle"/>
          </p:nvPr>
        </p:nvSpPr>
        <p:spPr>
          <a:xfrm>
            <a:off x="694871" y="4901450"/>
            <a:ext cx="10607040" cy="7017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rgbClr val="3F3F3F"/>
              </a:buClr>
              <a:buSzPts val="4400"/>
              <a:buFont typeface="Century Gothic"/>
              <a:buNone/>
              <a:defRPr b="1" sz="4400">
                <a:solidFill>
                  <a:srgbClr val="3F3F3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7"/>
          <p:cNvSpPr/>
          <p:nvPr/>
        </p:nvSpPr>
        <p:spPr>
          <a:xfrm>
            <a:off x="435429" y="4726452"/>
            <a:ext cx="72571" cy="13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0" name="Google Shape;30;p47"/>
          <p:cNvSpPr/>
          <p:nvPr/>
        </p:nvSpPr>
        <p:spPr>
          <a:xfrm>
            <a:off x="11008895" y="6220326"/>
            <a:ext cx="866273" cy="6376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avec image 1">
  <p:cSld name="En-tête de section avec image 1">
    <p:spTree>
      <p:nvGrpSpPr>
        <p:cNvPr id="31" name="Shape 31"/>
        <p:cNvGrpSpPr/>
        <p:nvPr/>
      </p:nvGrpSpPr>
      <p:grpSpPr>
        <a:xfrm>
          <a:off x="0" y="0"/>
          <a:ext cx="0" cy="0"/>
          <a:chOff x="0" y="0"/>
          <a:chExt cx="0" cy="0"/>
        </a:xfrm>
      </p:grpSpPr>
      <p:sp>
        <p:nvSpPr>
          <p:cNvPr id="32" name="Google Shape;32;p48"/>
          <p:cNvSpPr/>
          <p:nvPr/>
        </p:nvSpPr>
        <p:spPr>
          <a:xfrm flipH="1" rot="10800000">
            <a:off x="-1" y="-3"/>
            <a:ext cx="12192001" cy="6858003"/>
          </a:xfrm>
          <a:custGeom>
            <a:rect b="b" l="l" r="r" t="t"/>
            <a:pathLst>
              <a:path extrusionOk="0" h="6858003" w="12192001">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 name="Google Shape;33;p48"/>
          <p:cNvSpPr/>
          <p:nvPr>
            <p:ph idx="2" type="pic"/>
          </p:nvPr>
        </p:nvSpPr>
        <p:spPr>
          <a:xfrm>
            <a:off x="123992" y="4587876"/>
            <a:ext cx="11944014" cy="2146775"/>
          </a:xfrm>
          <a:prstGeom prst="rect">
            <a:avLst/>
          </a:prstGeom>
          <a:solidFill>
            <a:srgbClr val="F2F2F2"/>
          </a:solidFill>
          <a:ln>
            <a:noFill/>
          </a:ln>
        </p:spPr>
        <p:txBody>
          <a:bodyPr anchorCtr="1" anchor="ctr"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4" name="Google Shape;34;p48"/>
          <p:cNvSpPr txBox="1"/>
          <p:nvPr>
            <p:ph type="title"/>
          </p:nvPr>
        </p:nvSpPr>
        <p:spPr>
          <a:xfrm>
            <a:off x="696686" y="1611383"/>
            <a:ext cx="9666514" cy="74684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4800"/>
              <a:buFont typeface="Century Gothic"/>
              <a:buNone/>
              <a:defRPr sz="4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8"/>
          <p:cNvSpPr txBox="1"/>
          <p:nvPr>
            <p:ph idx="1" type="body"/>
          </p:nvPr>
        </p:nvSpPr>
        <p:spPr>
          <a:xfrm>
            <a:off x="696686" y="2464424"/>
            <a:ext cx="9666514" cy="221599"/>
          </a:xfrm>
          <a:prstGeom prst="rect">
            <a:avLst/>
          </a:prstGeom>
          <a:noFill/>
          <a:ln>
            <a:noFill/>
          </a:ln>
        </p:spPr>
        <p:txBody>
          <a:bodyPr anchorCtr="0" anchor="t" bIns="0" lIns="91425" spcFirstLastPara="1" rIns="91425" wrap="square" tIns="0">
            <a:spAutoFit/>
          </a:bodyPr>
          <a:lstStyle>
            <a:lvl1pPr indent="-228600" lvl="0" marL="457200" algn="l">
              <a:lnSpc>
                <a:spcPct val="90000"/>
              </a:lnSpc>
              <a:spcBef>
                <a:spcPts val="1000"/>
              </a:spcBef>
              <a:spcAft>
                <a:spcPts val="0"/>
              </a:spcAft>
              <a:buClr>
                <a:schemeClr val="accent3"/>
              </a:buClr>
              <a:buSzPts val="1600"/>
              <a:buNone/>
              <a:defRPr sz="1600">
                <a:solidFill>
                  <a:schemeClr val="accent3"/>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48"/>
          <p:cNvSpPr/>
          <p:nvPr/>
        </p:nvSpPr>
        <p:spPr>
          <a:xfrm>
            <a:off x="435429" y="1532049"/>
            <a:ext cx="72571" cy="13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 name="Google Shape;37;p48"/>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8" name="Google Shape;38;p48"/>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lang="fr-FR" sz="1000">
                <a:solidFill>
                  <a:schemeClr val="lt1"/>
                </a:solidFill>
                <a:latin typeface="Century Gothic"/>
                <a:ea typeface="Century Gothic"/>
                <a:cs typeface="Century Gothic"/>
                <a:sym typeface="Century Gothic"/>
              </a:rPr>
              <a:t>‹#›</a:t>
            </a:fld>
            <a:endParaRPr b="1" sz="1000">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avec image 2">
  <p:cSld name="En-tête de section avec image 2">
    <p:spTree>
      <p:nvGrpSpPr>
        <p:cNvPr id="39" name="Shape 39"/>
        <p:cNvGrpSpPr/>
        <p:nvPr/>
      </p:nvGrpSpPr>
      <p:grpSpPr>
        <a:xfrm>
          <a:off x="0" y="0"/>
          <a:ext cx="0" cy="0"/>
          <a:chOff x="0" y="0"/>
          <a:chExt cx="0" cy="0"/>
        </a:xfrm>
      </p:grpSpPr>
      <p:sp>
        <p:nvSpPr>
          <p:cNvPr id="40" name="Google Shape;40;p49"/>
          <p:cNvSpPr/>
          <p:nvPr>
            <p:ph idx="2" type="pic"/>
          </p:nvPr>
        </p:nvSpPr>
        <p:spPr>
          <a:xfrm>
            <a:off x="0" y="0"/>
            <a:ext cx="12191999" cy="6858000"/>
          </a:xfrm>
          <a:prstGeom prst="rect">
            <a:avLst/>
          </a:prstGeom>
          <a:solidFill>
            <a:srgbClr val="F2F2F2"/>
          </a:solidFill>
          <a:ln>
            <a:noFill/>
          </a:ln>
        </p:spPr>
        <p:txBody>
          <a:bodyPr anchorCtr="1" anchor="ctr"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41" name="Google Shape;41;p49"/>
          <p:cNvSpPr txBox="1"/>
          <p:nvPr>
            <p:ph type="title"/>
          </p:nvPr>
        </p:nvSpPr>
        <p:spPr>
          <a:xfrm>
            <a:off x="696686" y="3860800"/>
            <a:ext cx="9666514" cy="168672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800"/>
              <a:buFont typeface="Century Gothic"/>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9"/>
          <p:cNvSpPr txBox="1"/>
          <p:nvPr>
            <p:ph idx="1" type="body"/>
          </p:nvPr>
        </p:nvSpPr>
        <p:spPr>
          <a:xfrm>
            <a:off x="696686" y="5610170"/>
            <a:ext cx="9666514" cy="221599"/>
          </a:xfrm>
          <a:prstGeom prst="rect">
            <a:avLst/>
          </a:prstGeom>
          <a:noFill/>
          <a:ln>
            <a:noFill/>
          </a:ln>
        </p:spPr>
        <p:txBody>
          <a:bodyPr anchorCtr="0" anchor="t" bIns="0" lIns="91425" spcFirstLastPara="1" rIns="91425" wrap="square" tIns="0">
            <a:spAutoFit/>
          </a:bodyPr>
          <a:lstStyle>
            <a:lvl1pPr indent="-228600" lvl="0" marL="457200" algn="l">
              <a:lnSpc>
                <a:spcPct val="90000"/>
              </a:lnSpc>
              <a:spcBef>
                <a:spcPts val="1000"/>
              </a:spcBef>
              <a:spcAft>
                <a:spcPts val="0"/>
              </a:spcAft>
              <a:buClr>
                <a:schemeClr val="lt1"/>
              </a:buClr>
              <a:buSzPts val="1600"/>
              <a:buNone/>
              <a:defRPr sz="16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49"/>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4" name="Google Shape;44;p49"/>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lang="fr-FR" sz="1000">
                <a:solidFill>
                  <a:schemeClr val="lt1"/>
                </a:solidFill>
                <a:latin typeface="Century Gothic"/>
                <a:ea typeface="Century Gothic"/>
                <a:cs typeface="Century Gothic"/>
                <a:sym typeface="Century Gothic"/>
              </a:rPr>
              <a:t>‹#›</a:t>
            </a:fld>
            <a:endParaRPr b="1" sz="1000">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bg>
      <p:bgPr>
        <a:solidFill>
          <a:srgbClr val="F2F2F2"/>
        </a:solidFill>
      </p:bgPr>
    </p:bg>
    <p:spTree>
      <p:nvGrpSpPr>
        <p:cNvPr id="45" name="Shape 45"/>
        <p:cNvGrpSpPr/>
        <p:nvPr/>
      </p:nvGrpSpPr>
      <p:grpSpPr>
        <a:xfrm>
          <a:off x="0" y="0"/>
          <a:ext cx="0" cy="0"/>
          <a:chOff x="0" y="0"/>
          <a:chExt cx="0" cy="0"/>
        </a:xfrm>
      </p:grpSpPr>
      <p:sp>
        <p:nvSpPr>
          <p:cNvPr id="46" name="Google Shape;46;p50"/>
          <p:cNvSpPr/>
          <p:nvPr/>
        </p:nvSpPr>
        <p:spPr>
          <a:xfrm>
            <a:off x="-2" y="0"/>
            <a:ext cx="12192000" cy="6858000"/>
          </a:xfrm>
          <a:prstGeom prst="frame">
            <a:avLst>
              <a:gd fmla="val 1736"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7" name="Google Shape;47;p50"/>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8" name="Google Shape;48;p50"/>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9" name="Google Shape;49;p50"/>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lang="fr-FR" sz="1000">
                <a:solidFill>
                  <a:schemeClr val="lt1"/>
                </a:solidFill>
                <a:latin typeface="Century Gothic"/>
                <a:ea typeface="Century Gothic"/>
                <a:cs typeface="Century Gothic"/>
                <a:sym typeface="Century Gothic"/>
              </a:rPr>
              <a:t>‹#›</a:t>
            </a:fld>
            <a:endParaRPr b="1" sz="1000">
              <a:solidFill>
                <a:schemeClr val="lt1"/>
              </a:solidFill>
              <a:latin typeface="Century Gothic"/>
              <a:ea typeface="Century Gothic"/>
              <a:cs typeface="Century Gothic"/>
              <a:sym typeface="Century Gothic"/>
            </a:endParaRPr>
          </a:p>
        </p:txBody>
      </p:sp>
      <p:sp>
        <p:nvSpPr>
          <p:cNvPr id="50" name="Google Shape;50;p50"/>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0"/>
          <p:cNvSpPr txBox="1"/>
          <p:nvPr>
            <p:ph idx="1" type="body"/>
          </p:nvPr>
        </p:nvSpPr>
        <p:spPr>
          <a:xfrm>
            <a:off x="446315" y="1463040"/>
            <a:ext cx="8030935" cy="477009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600"/>
              </a:spcBef>
              <a:spcAft>
                <a:spcPts val="0"/>
              </a:spcAft>
              <a:buClr>
                <a:srgbClr val="3F3F3F"/>
              </a:buClr>
              <a:buSzPts val="1800"/>
              <a:buChar char="•"/>
              <a:defRPr sz="1800">
                <a:solidFill>
                  <a:srgbClr val="3F3F3F"/>
                </a:solidFill>
              </a:defRPr>
            </a:lvl1pPr>
            <a:lvl2pPr indent="-330200" lvl="1" marL="914400" algn="l">
              <a:lnSpc>
                <a:spcPct val="100000"/>
              </a:lnSpc>
              <a:spcBef>
                <a:spcPts val="1200"/>
              </a:spcBef>
              <a:spcAft>
                <a:spcPts val="0"/>
              </a:spcAft>
              <a:buClr>
                <a:srgbClr val="3F3F3F"/>
              </a:buClr>
              <a:buSzPts val="1600"/>
              <a:buChar char="•"/>
              <a:defRPr sz="1600">
                <a:solidFill>
                  <a:srgbClr val="3F3F3F"/>
                </a:solidFill>
              </a:defRPr>
            </a:lvl2pPr>
            <a:lvl3pPr indent="-317500" lvl="2" marL="1371600" algn="l">
              <a:lnSpc>
                <a:spcPct val="100000"/>
              </a:lnSpc>
              <a:spcBef>
                <a:spcPts val="1200"/>
              </a:spcBef>
              <a:spcAft>
                <a:spcPts val="0"/>
              </a:spcAft>
              <a:buClr>
                <a:srgbClr val="3F3F3F"/>
              </a:buClr>
              <a:buSzPts val="1400"/>
              <a:buChar char="•"/>
              <a:defRPr sz="1400">
                <a:solidFill>
                  <a:srgbClr val="3F3F3F"/>
                </a:solidFill>
              </a:defRPr>
            </a:lvl3pPr>
            <a:lvl4pPr indent="-317500" lvl="3" marL="1828800" algn="l">
              <a:lnSpc>
                <a:spcPct val="90000"/>
              </a:lnSpc>
              <a:spcBef>
                <a:spcPts val="12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uniquement">
  <p:cSld name="Titre uniquement">
    <p:spTree>
      <p:nvGrpSpPr>
        <p:cNvPr id="52" name="Shape 52"/>
        <p:cNvGrpSpPr/>
        <p:nvPr/>
      </p:nvGrpSpPr>
      <p:grpSpPr>
        <a:xfrm>
          <a:off x="0" y="0"/>
          <a:ext cx="0" cy="0"/>
          <a:chOff x="0" y="0"/>
          <a:chExt cx="0" cy="0"/>
        </a:xfrm>
      </p:grpSpPr>
      <p:sp>
        <p:nvSpPr>
          <p:cNvPr id="53" name="Google Shape;53;p51"/>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4" name="Google Shape;54;p51"/>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p:cSld name="Comparaison">
    <p:bg>
      <p:bgPr>
        <a:solidFill>
          <a:srgbClr val="F2F2F2"/>
        </a:solidFill>
      </p:bgPr>
    </p:bg>
    <p:spTree>
      <p:nvGrpSpPr>
        <p:cNvPr id="55" name="Shape 55"/>
        <p:cNvGrpSpPr/>
        <p:nvPr/>
      </p:nvGrpSpPr>
      <p:grpSpPr>
        <a:xfrm>
          <a:off x="0" y="0"/>
          <a:ext cx="0" cy="0"/>
          <a:chOff x="0" y="0"/>
          <a:chExt cx="0" cy="0"/>
        </a:xfrm>
      </p:grpSpPr>
      <p:sp>
        <p:nvSpPr>
          <p:cNvPr id="56" name="Google Shape;56;p52"/>
          <p:cNvSpPr/>
          <p:nvPr/>
        </p:nvSpPr>
        <p:spPr>
          <a:xfrm>
            <a:off x="-2" y="0"/>
            <a:ext cx="12192000" cy="6858000"/>
          </a:xfrm>
          <a:prstGeom prst="frame">
            <a:avLst>
              <a:gd fmla="val 1736"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7" name="Google Shape;57;p52"/>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8" name="Google Shape;58;p52"/>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9" name="Google Shape;59;p52"/>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lang="fr-FR" sz="1000">
                <a:solidFill>
                  <a:schemeClr val="lt1"/>
                </a:solidFill>
                <a:latin typeface="Century Gothic"/>
                <a:ea typeface="Century Gothic"/>
                <a:cs typeface="Century Gothic"/>
                <a:sym typeface="Century Gothic"/>
              </a:rPr>
              <a:t>‹#›</a:t>
            </a:fld>
            <a:endParaRPr b="1" sz="1000">
              <a:solidFill>
                <a:schemeClr val="lt1"/>
              </a:solidFill>
              <a:latin typeface="Century Gothic"/>
              <a:ea typeface="Century Gothic"/>
              <a:cs typeface="Century Gothic"/>
              <a:sym typeface="Century Gothic"/>
            </a:endParaRPr>
          </a:p>
        </p:txBody>
      </p:sp>
      <p:sp>
        <p:nvSpPr>
          <p:cNvPr id="60" name="Google Shape;60;p52"/>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52"/>
          <p:cNvSpPr txBox="1"/>
          <p:nvPr>
            <p:ph idx="1" type="body"/>
          </p:nvPr>
        </p:nvSpPr>
        <p:spPr>
          <a:xfrm>
            <a:off x="6438900" y="1463346"/>
            <a:ext cx="5181600" cy="48700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6"/>
              </a:buClr>
              <a:buSzPts val="1600"/>
              <a:buNone/>
              <a:defRPr b="1" sz="1600">
                <a:solidFill>
                  <a:schemeClr val="accent6"/>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52"/>
          <p:cNvSpPr txBox="1"/>
          <p:nvPr>
            <p:ph idx="2" type="body"/>
          </p:nvPr>
        </p:nvSpPr>
        <p:spPr>
          <a:xfrm>
            <a:off x="6438898" y="2149311"/>
            <a:ext cx="5181601" cy="4040352"/>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dk1"/>
              </a:buClr>
              <a:buSzPts val="1400"/>
              <a:buChar char="•"/>
              <a:defRPr sz="1400"/>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52"/>
          <p:cNvSpPr txBox="1"/>
          <p:nvPr>
            <p:ph idx="3" type="body"/>
          </p:nvPr>
        </p:nvSpPr>
        <p:spPr>
          <a:xfrm>
            <a:off x="446314" y="1463346"/>
            <a:ext cx="5306787" cy="48700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3"/>
              </a:buClr>
              <a:buSzPts val="1600"/>
              <a:buNone/>
              <a:defRPr b="1" sz="1600">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52"/>
          <p:cNvSpPr txBox="1"/>
          <p:nvPr>
            <p:ph idx="4" type="body"/>
          </p:nvPr>
        </p:nvSpPr>
        <p:spPr>
          <a:xfrm>
            <a:off x="446314" y="2149311"/>
            <a:ext cx="5306789" cy="4040352"/>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dk1"/>
              </a:buClr>
              <a:buSzPts val="1400"/>
              <a:buChar char="•"/>
              <a:defRPr sz="1400"/>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rière-plan blanc de comparaison">
  <p:cSld name="Arrière-plan blanc de comparaison">
    <p:spTree>
      <p:nvGrpSpPr>
        <p:cNvPr id="65" name="Shape 65"/>
        <p:cNvGrpSpPr/>
        <p:nvPr/>
      </p:nvGrpSpPr>
      <p:grpSpPr>
        <a:xfrm>
          <a:off x="0" y="0"/>
          <a:ext cx="0" cy="0"/>
          <a:chOff x="0" y="0"/>
          <a:chExt cx="0" cy="0"/>
        </a:xfrm>
      </p:grpSpPr>
      <p:sp>
        <p:nvSpPr>
          <p:cNvPr id="66" name="Google Shape;66;p53"/>
          <p:cNvSpPr/>
          <p:nvPr/>
        </p:nvSpPr>
        <p:spPr>
          <a:xfrm>
            <a:off x="446314" y="-1"/>
            <a:ext cx="1188720" cy="1280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 name="Google Shape;67;p53"/>
          <p:cNvSpPr txBox="1"/>
          <p:nvPr>
            <p:ph idx="1" type="body"/>
          </p:nvPr>
        </p:nvSpPr>
        <p:spPr>
          <a:xfrm>
            <a:off x="571500" y="1509626"/>
            <a:ext cx="4900386" cy="3345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1600"/>
              <a:buNone/>
              <a:defRPr b="1" sz="1600">
                <a:solidFill>
                  <a:schemeClr val="accent3"/>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53"/>
          <p:cNvSpPr txBox="1"/>
          <p:nvPr>
            <p:ph idx="2" type="body"/>
          </p:nvPr>
        </p:nvSpPr>
        <p:spPr>
          <a:xfrm>
            <a:off x="6720114" y="1509626"/>
            <a:ext cx="4900386" cy="3345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6"/>
              </a:buClr>
              <a:buSzPts val="1600"/>
              <a:buNone/>
              <a:defRPr b="1" sz="1600">
                <a:solidFill>
                  <a:schemeClr val="accent6"/>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53"/>
          <p:cNvSpPr txBox="1"/>
          <p:nvPr>
            <p:ph idx="3" type="body"/>
          </p:nvPr>
        </p:nvSpPr>
        <p:spPr>
          <a:xfrm>
            <a:off x="571500" y="2156688"/>
            <a:ext cx="4900386" cy="35619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400"/>
              <a:buNone/>
              <a:defRPr b="0" sz="1400">
                <a:solidFill>
                  <a:srgbClr val="3F3F3F"/>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53"/>
          <p:cNvSpPr txBox="1"/>
          <p:nvPr>
            <p:ph idx="4" type="body"/>
          </p:nvPr>
        </p:nvSpPr>
        <p:spPr>
          <a:xfrm>
            <a:off x="6720114" y="2156688"/>
            <a:ext cx="4900386" cy="35619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400"/>
              <a:buNone/>
              <a:defRPr b="0" sz="1400">
                <a:solidFill>
                  <a:srgbClr val="3F3F3F"/>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3"/>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4"/>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lvl1pPr lvl="0" marR="0" rtl="0" algn="l">
              <a:lnSpc>
                <a:spcPct val="90000"/>
              </a:lnSpc>
              <a:spcBef>
                <a:spcPts val="0"/>
              </a:spcBef>
              <a:spcAft>
                <a:spcPts val="0"/>
              </a:spcAft>
              <a:buClr>
                <a:schemeClr val="dk1"/>
              </a:buClr>
              <a:buSzPts val="3600"/>
              <a:buFont typeface="Century Gothic"/>
              <a:buNone/>
              <a:defRPr b="1" i="0" sz="3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4"/>
          <p:cNvSpPr txBox="1"/>
          <p:nvPr>
            <p:ph idx="1" type="body"/>
          </p:nvPr>
        </p:nvSpPr>
        <p:spPr>
          <a:xfrm>
            <a:off x="446314" y="1253331"/>
            <a:ext cx="11174186" cy="477009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44"/>
          <p:cNvSpPr txBox="1"/>
          <p:nvPr>
            <p:ph idx="11" type="ftr"/>
          </p:nvPr>
        </p:nvSpPr>
        <p:spPr>
          <a:xfrm>
            <a:off x="446314" y="6356350"/>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44"/>
          <p:cNvSpPr/>
          <p:nvPr/>
        </p:nvSpPr>
        <p:spPr>
          <a:xfrm>
            <a:off x="11360016" y="6369050"/>
            <a:ext cx="335909" cy="4889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sp>
        <p:nvSpPr>
          <p:cNvPr id="14" name="Google Shape;14;p44"/>
          <p:cNvSpPr txBox="1"/>
          <p:nvPr/>
        </p:nvSpPr>
        <p:spPr>
          <a:xfrm>
            <a:off x="11360016" y="6369050"/>
            <a:ext cx="335909" cy="365125"/>
          </a:xfrm>
          <a:prstGeom prst="rect">
            <a:avLst/>
          </a:prstGeom>
          <a:solidFill>
            <a:schemeClr val="accent2"/>
          </a:solidFill>
          <a:ln>
            <a:noFill/>
          </a:ln>
        </p:spPr>
        <p:txBody>
          <a:bodyPr anchorCtr="0" anchor="ctr" bIns="45700" lIns="0" spcFirstLastPara="1" rIns="0" wrap="square" tIns="45700">
            <a:normAutofit/>
          </a:bodyPr>
          <a:lstStyle/>
          <a:p>
            <a:pPr indent="0" lvl="0" marL="0" marR="0" rtl="0" algn="ctr">
              <a:lnSpc>
                <a:spcPct val="90000"/>
              </a:lnSpc>
              <a:spcBef>
                <a:spcPts val="0"/>
              </a:spcBef>
              <a:spcAft>
                <a:spcPts val="0"/>
              </a:spcAft>
              <a:buClr>
                <a:schemeClr val="lt1"/>
              </a:buClr>
              <a:buSzPts val="1000"/>
              <a:buFont typeface="Arial"/>
              <a:buNone/>
            </a:pPr>
            <a:fld id="{00000000-1234-1234-1234-123412341234}" type="slidenum">
              <a:rPr b="1" i="0" lang="fr-FR" sz="1000" u="none" cap="none" strike="noStrike">
                <a:solidFill>
                  <a:schemeClr val="lt1"/>
                </a:solidFill>
                <a:latin typeface="Century Gothic"/>
                <a:ea typeface="Century Gothic"/>
                <a:cs typeface="Century Gothic"/>
                <a:sym typeface="Century Gothic"/>
              </a:rPr>
              <a:t>‹#›</a:t>
            </a:fld>
            <a:endParaRPr b="1" i="0" sz="10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60">
          <p15:clr>
            <a:srgbClr val="F26B43"/>
          </p15:clr>
        </p15:guide>
        <p15:guide id="4" pos="7320">
          <p15:clr>
            <a:srgbClr val="F26B43"/>
          </p15:clr>
        </p15:guide>
        <p15:guide id="5" orient="horz" pos="360">
          <p15:clr>
            <a:srgbClr val="F26B43"/>
          </p15:clr>
        </p15:guide>
        <p15:guide id="6" orient="horz" pos="39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56.png"/><Relationship Id="rId6"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63.png"/><Relationship Id="rId7"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63.png"/><Relationship Id="rId7"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github.com/tatiana-martinez/AirQuality.gi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qicn.org/"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aqicn.org/" TargetMode="External"/><Relationship Id="rId4" Type="http://schemas.openxmlformats.org/officeDocument/2006/relationships/image" Target="../media/image25.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
          <p:cNvPicPr preferRelativeResize="0"/>
          <p:nvPr/>
        </p:nvPicPr>
        <p:blipFill rotWithShape="1">
          <a:blip r:embed="rId3">
            <a:alphaModFix/>
          </a:blip>
          <a:srcRect b="0" l="0" r="0" t="0"/>
          <a:stretch/>
        </p:blipFill>
        <p:spPr>
          <a:xfrm>
            <a:off x="1143001" y="728271"/>
            <a:ext cx="9709485" cy="52553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9"/>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Dataframe – Manipulation &amp; Cleaning</a:t>
            </a:r>
            <a:endParaRPr/>
          </a:p>
        </p:txBody>
      </p:sp>
      <p:sp>
        <p:nvSpPr>
          <p:cNvPr id="218" name="Google Shape;218;p9"/>
          <p:cNvSpPr txBox="1"/>
          <p:nvPr>
            <p:ph idx="1" type="body"/>
          </p:nvPr>
        </p:nvSpPr>
        <p:spPr>
          <a:xfrm>
            <a:off x="571488" y="1303900"/>
            <a:ext cx="11174100" cy="5053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3F3F3F"/>
              </a:buClr>
              <a:buSzPts val="1800"/>
              <a:buFont typeface="Century Gothic"/>
              <a:buAutoNum type="arabicPeriod"/>
            </a:pPr>
            <a:r>
              <a:rPr b="1" lang="fr-FR"/>
              <a:t>Add 2 columns : Continent and Country name</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342900" lvl="0" marL="342900" rtl="0" algn="l">
              <a:lnSpc>
                <a:spcPct val="100000"/>
              </a:lnSpc>
              <a:spcBef>
                <a:spcPts val="1800"/>
              </a:spcBef>
              <a:spcAft>
                <a:spcPts val="0"/>
              </a:spcAft>
              <a:buClr>
                <a:srgbClr val="3F3F3F"/>
              </a:buClr>
              <a:buSzPts val="1800"/>
              <a:buFont typeface="Century Gothic"/>
              <a:buAutoNum type="arabicPeriod"/>
            </a:pPr>
            <a:r>
              <a:rPr b="1" lang="fr-FR"/>
              <a:t>Drop duplicates </a:t>
            </a:r>
            <a:r>
              <a:rPr lang="fr-FR"/>
              <a:t>– from (3223468 , 11) to (3158938, 11)</a:t>
            </a:r>
            <a:endParaRPr/>
          </a:p>
          <a:p>
            <a:pPr indent="0" lvl="0" marL="0" rtl="0" algn="l">
              <a:lnSpc>
                <a:spcPct val="100000"/>
              </a:lnSpc>
              <a:spcBef>
                <a:spcPts val="1800"/>
              </a:spcBef>
              <a:spcAft>
                <a:spcPts val="0"/>
              </a:spcAft>
              <a:buNone/>
            </a:pPr>
            <a:r>
              <a:t/>
            </a:r>
            <a:endParaRPr/>
          </a:p>
          <a:p>
            <a:pPr indent="-114300" lvl="0" marL="228600" rtl="0" algn="l">
              <a:lnSpc>
                <a:spcPct val="100000"/>
              </a:lnSpc>
              <a:spcBef>
                <a:spcPts val="1800"/>
              </a:spcBef>
              <a:spcAft>
                <a:spcPts val="0"/>
              </a:spcAft>
              <a:buClr>
                <a:srgbClr val="3F3F3F"/>
              </a:buClr>
              <a:buSzPts val="1800"/>
              <a:buNone/>
            </a:pPr>
            <a:r>
              <a:t/>
            </a:r>
            <a:endParaRPr/>
          </a:p>
        </p:txBody>
      </p:sp>
      <p:pic>
        <p:nvPicPr>
          <p:cNvPr id="219" name="Google Shape;219;p9"/>
          <p:cNvPicPr preferRelativeResize="0"/>
          <p:nvPr/>
        </p:nvPicPr>
        <p:blipFill>
          <a:blip r:embed="rId3">
            <a:alphaModFix/>
          </a:blip>
          <a:stretch>
            <a:fillRect/>
          </a:stretch>
        </p:blipFill>
        <p:spPr>
          <a:xfrm>
            <a:off x="2518300" y="2199425"/>
            <a:ext cx="6789023" cy="3454890"/>
          </a:xfrm>
          <a:prstGeom prst="rect">
            <a:avLst/>
          </a:prstGeom>
          <a:noFill/>
          <a:ln>
            <a:noFill/>
          </a:ln>
        </p:spPr>
      </p:pic>
      <p:pic>
        <p:nvPicPr>
          <p:cNvPr id="220" name="Google Shape;220;p9"/>
          <p:cNvPicPr preferRelativeResize="0"/>
          <p:nvPr/>
        </p:nvPicPr>
        <p:blipFill>
          <a:blip r:embed="rId4">
            <a:alphaModFix/>
          </a:blip>
          <a:stretch>
            <a:fillRect/>
          </a:stretch>
        </p:blipFill>
        <p:spPr>
          <a:xfrm>
            <a:off x="2518300" y="1828975"/>
            <a:ext cx="6435500" cy="37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9b640a170f_0_0"/>
          <p:cNvSpPr txBox="1"/>
          <p:nvPr>
            <p:ph type="title"/>
          </p:nvPr>
        </p:nvSpPr>
        <p:spPr>
          <a:xfrm>
            <a:off x="446314" y="500215"/>
            <a:ext cx="11174100" cy="59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entury Gothic"/>
              <a:buNone/>
            </a:pPr>
            <a:r>
              <a:rPr lang="fr-FR"/>
              <a:t>Dataframe – Manipulation &amp; Cleaning</a:t>
            </a:r>
            <a:endParaRPr/>
          </a:p>
        </p:txBody>
      </p:sp>
      <p:sp>
        <p:nvSpPr>
          <p:cNvPr id="227" name="Google Shape;227;g9b640a170f_0_0"/>
          <p:cNvSpPr txBox="1"/>
          <p:nvPr>
            <p:ph idx="1" type="body"/>
          </p:nvPr>
        </p:nvSpPr>
        <p:spPr>
          <a:xfrm>
            <a:off x="682623" y="1303900"/>
            <a:ext cx="11063100" cy="505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800"/>
              </a:spcBef>
              <a:spcAft>
                <a:spcPts val="0"/>
              </a:spcAft>
              <a:buNone/>
            </a:pPr>
            <a:r>
              <a:rPr b="1" lang="fr-FR"/>
              <a:t>3. Stack </a:t>
            </a:r>
            <a:r>
              <a:rPr b="1" lang="fr-FR"/>
              <a:t>the column “Specie”</a:t>
            </a:r>
            <a:endParaRPr/>
          </a:p>
          <a:p>
            <a:pPr indent="0" lvl="0" marL="0" rtl="0" algn="l">
              <a:lnSpc>
                <a:spcPct val="100000"/>
              </a:lnSpc>
              <a:spcBef>
                <a:spcPts val="1800"/>
              </a:spcBef>
              <a:spcAft>
                <a:spcPts val="0"/>
              </a:spcAft>
              <a:buClr>
                <a:srgbClr val="3F3F3F"/>
              </a:buClr>
              <a:buSzPts val="1800"/>
              <a:buNone/>
            </a:pPr>
            <a:r>
              <a:t/>
            </a:r>
            <a:endParaRPr b="1"/>
          </a:p>
          <a:p>
            <a:pPr indent="0" lvl="0" marL="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p:txBody>
      </p:sp>
      <p:pic>
        <p:nvPicPr>
          <p:cNvPr id="228" name="Google Shape;228;g9b640a170f_0_0"/>
          <p:cNvPicPr preferRelativeResize="0"/>
          <p:nvPr/>
        </p:nvPicPr>
        <p:blipFill rotWithShape="1">
          <a:blip r:embed="rId3">
            <a:alphaModFix/>
          </a:blip>
          <a:srcRect b="0" l="0" r="0" t="0"/>
          <a:stretch/>
        </p:blipFill>
        <p:spPr>
          <a:xfrm>
            <a:off x="144700" y="2209175"/>
            <a:ext cx="5236925" cy="1393378"/>
          </a:xfrm>
          <a:prstGeom prst="rect">
            <a:avLst/>
          </a:prstGeom>
          <a:noFill/>
          <a:ln>
            <a:noFill/>
          </a:ln>
        </p:spPr>
      </p:pic>
      <p:cxnSp>
        <p:nvCxnSpPr>
          <p:cNvPr id="229" name="Google Shape;229;g9b640a170f_0_0"/>
          <p:cNvCxnSpPr/>
          <p:nvPr/>
        </p:nvCxnSpPr>
        <p:spPr>
          <a:xfrm rot="5400000">
            <a:off x="2150618" y="3834762"/>
            <a:ext cx="611400" cy="154500"/>
          </a:xfrm>
          <a:prstGeom prst="bentConnector3">
            <a:avLst>
              <a:gd fmla="val 50000" name="adj1"/>
            </a:avLst>
          </a:prstGeom>
          <a:noFill/>
          <a:ln cap="flat" cmpd="sng" w="57150">
            <a:solidFill>
              <a:schemeClr val="accent1"/>
            </a:solidFill>
            <a:prstDash val="solid"/>
            <a:miter lim="800000"/>
            <a:headEnd len="sm" w="sm" type="none"/>
            <a:tailEnd len="med" w="med" type="triangle"/>
          </a:ln>
        </p:spPr>
      </p:cxnSp>
      <p:pic>
        <p:nvPicPr>
          <p:cNvPr id="230" name="Google Shape;230;g9b640a170f_0_0"/>
          <p:cNvPicPr preferRelativeResize="0"/>
          <p:nvPr/>
        </p:nvPicPr>
        <p:blipFill rotWithShape="1">
          <a:blip r:embed="rId4">
            <a:alphaModFix/>
          </a:blip>
          <a:srcRect b="0" l="0" r="0" t="0"/>
          <a:stretch/>
        </p:blipFill>
        <p:spPr>
          <a:xfrm>
            <a:off x="144710" y="4221444"/>
            <a:ext cx="4205133" cy="898256"/>
          </a:xfrm>
          <a:prstGeom prst="rect">
            <a:avLst/>
          </a:prstGeom>
          <a:noFill/>
          <a:ln>
            <a:noFill/>
          </a:ln>
        </p:spPr>
      </p:pic>
      <p:cxnSp>
        <p:nvCxnSpPr>
          <p:cNvPr id="231" name="Google Shape;231;g9b640a170f_0_0"/>
          <p:cNvCxnSpPr/>
          <p:nvPr/>
        </p:nvCxnSpPr>
        <p:spPr>
          <a:xfrm>
            <a:off x="5381625" y="2905863"/>
            <a:ext cx="666900" cy="0"/>
          </a:xfrm>
          <a:prstGeom prst="straightConnector1">
            <a:avLst/>
          </a:prstGeom>
          <a:noFill/>
          <a:ln cap="flat" cmpd="sng" w="9525">
            <a:solidFill>
              <a:schemeClr val="dk2"/>
            </a:solidFill>
            <a:prstDash val="solid"/>
            <a:round/>
            <a:headEnd len="med" w="med" type="none"/>
            <a:tailEnd len="med" w="med" type="triangle"/>
          </a:ln>
        </p:spPr>
      </p:cxnSp>
      <p:pic>
        <p:nvPicPr>
          <p:cNvPr id="232" name="Google Shape;232;g9b640a170f_0_0"/>
          <p:cNvPicPr preferRelativeResize="0"/>
          <p:nvPr/>
        </p:nvPicPr>
        <p:blipFill>
          <a:blip r:embed="rId5">
            <a:alphaModFix/>
          </a:blip>
          <a:stretch>
            <a:fillRect/>
          </a:stretch>
        </p:blipFill>
        <p:spPr>
          <a:xfrm>
            <a:off x="6204919" y="2378900"/>
            <a:ext cx="5779282" cy="898250"/>
          </a:xfrm>
          <a:prstGeom prst="rect">
            <a:avLst/>
          </a:prstGeom>
          <a:noFill/>
          <a:ln>
            <a:noFill/>
          </a:ln>
        </p:spPr>
      </p:pic>
      <p:cxnSp>
        <p:nvCxnSpPr>
          <p:cNvPr id="233" name="Google Shape;233;g9b640a170f_0_0"/>
          <p:cNvCxnSpPr>
            <a:endCxn id="234" idx="0"/>
          </p:cNvCxnSpPr>
          <p:nvPr/>
        </p:nvCxnSpPr>
        <p:spPr>
          <a:xfrm>
            <a:off x="8451650" y="3355175"/>
            <a:ext cx="12900" cy="695100"/>
          </a:xfrm>
          <a:prstGeom prst="straightConnector1">
            <a:avLst/>
          </a:prstGeom>
          <a:noFill/>
          <a:ln cap="flat" cmpd="sng" w="9525">
            <a:solidFill>
              <a:schemeClr val="dk2"/>
            </a:solidFill>
            <a:prstDash val="solid"/>
            <a:round/>
            <a:headEnd len="med" w="med" type="none"/>
            <a:tailEnd len="med" w="med" type="triangle"/>
          </a:ln>
        </p:spPr>
      </p:cxnSp>
      <p:pic>
        <p:nvPicPr>
          <p:cNvPr id="235" name="Google Shape;235;g9b640a170f_0_0"/>
          <p:cNvPicPr preferRelativeResize="0"/>
          <p:nvPr/>
        </p:nvPicPr>
        <p:blipFill>
          <a:blip r:embed="rId6">
            <a:alphaModFix/>
          </a:blip>
          <a:stretch>
            <a:fillRect/>
          </a:stretch>
        </p:blipFill>
        <p:spPr>
          <a:xfrm>
            <a:off x="5246275" y="4429575"/>
            <a:ext cx="6630500" cy="178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9b640a170f_0_8"/>
          <p:cNvSpPr txBox="1"/>
          <p:nvPr>
            <p:ph type="title"/>
          </p:nvPr>
        </p:nvSpPr>
        <p:spPr>
          <a:xfrm>
            <a:off x="446314" y="500215"/>
            <a:ext cx="11174100" cy="59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entury Gothic"/>
              <a:buNone/>
            </a:pPr>
            <a:r>
              <a:rPr lang="fr-FR"/>
              <a:t>Dataframe – Manipulation &amp; Cleaning</a:t>
            </a:r>
            <a:endParaRPr/>
          </a:p>
        </p:txBody>
      </p:sp>
      <p:sp>
        <p:nvSpPr>
          <p:cNvPr id="242" name="Google Shape;242;g9b640a170f_0_8"/>
          <p:cNvSpPr txBox="1"/>
          <p:nvPr>
            <p:ph idx="1" type="body"/>
          </p:nvPr>
        </p:nvSpPr>
        <p:spPr>
          <a:xfrm>
            <a:off x="446323" y="1303900"/>
            <a:ext cx="11299500" cy="505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800"/>
              </a:spcBef>
              <a:spcAft>
                <a:spcPts val="0"/>
              </a:spcAft>
              <a:buNone/>
            </a:pPr>
            <a:r>
              <a:rPr b="1" lang="fr-FR"/>
              <a:t>4. Convert the value type of the column ‘</a:t>
            </a:r>
            <a:r>
              <a:rPr b="1" lang="fr-FR"/>
              <a:t>Date’ from object-type into datetime-type</a:t>
            </a:r>
            <a:endParaRPr b="1"/>
          </a:p>
          <a:p>
            <a:pPr indent="0" lvl="0" marL="0" rtl="0" algn="l">
              <a:lnSpc>
                <a:spcPct val="100000"/>
              </a:lnSpc>
              <a:spcBef>
                <a:spcPts val="1800"/>
              </a:spcBef>
              <a:spcAft>
                <a:spcPts val="0"/>
              </a:spcAft>
              <a:buNone/>
            </a:pPr>
            <a:r>
              <a:rPr b="1" lang="fr-FR"/>
              <a:t>5. Drop some columns </a:t>
            </a:r>
            <a:r>
              <a:rPr lang="fr-FR"/>
              <a:t>that are not useful for our analysis</a:t>
            </a:r>
            <a:endParaRPr/>
          </a:p>
          <a:p>
            <a:pPr indent="0" lvl="0" marL="0" rtl="0" algn="l">
              <a:lnSpc>
                <a:spcPct val="100000"/>
              </a:lnSpc>
              <a:spcBef>
                <a:spcPts val="1800"/>
              </a:spcBef>
              <a:spcAft>
                <a:spcPts val="0"/>
              </a:spcAft>
              <a:buNone/>
            </a:pPr>
            <a:r>
              <a:rPr b="1" lang="fr-FR"/>
              <a:t>6. </a:t>
            </a:r>
            <a:r>
              <a:rPr b="1" lang="fr-FR"/>
              <a:t>Missing values </a:t>
            </a:r>
            <a:endParaRPr b="1"/>
          </a:p>
          <a:p>
            <a:pPr indent="457200" lvl="0" marL="0" rtl="0" algn="l">
              <a:lnSpc>
                <a:spcPct val="100000"/>
              </a:lnSpc>
              <a:spcBef>
                <a:spcPts val="1800"/>
              </a:spcBef>
              <a:spcAft>
                <a:spcPts val="0"/>
              </a:spcAft>
              <a:buNone/>
            </a:pPr>
            <a:r>
              <a:rPr lang="fr-FR"/>
              <a:t>– columns “AQI global”:  97% of values is missing</a:t>
            </a:r>
            <a:endParaRPr/>
          </a:p>
          <a:p>
            <a:pPr indent="0" lvl="0" marL="1828800" rtl="0" algn="l">
              <a:lnSpc>
                <a:spcPct val="100000"/>
              </a:lnSpc>
              <a:spcBef>
                <a:spcPts val="1800"/>
              </a:spcBef>
              <a:spcAft>
                <a:spcPts val="0"/>
              </a:spcAft>
              <a:buNone/>
            </a:pPr>
            <a:r>
              <a:rPr lang="fr-FR"/>
              <a:t>Solution: </a:t>
            </a:r>
            <a:r>
              <a:rPr lang="fr-FR"/>
              <a:t>select</a:t>
            </a:r>
            <a:r>
              <a:rPr lang="fr-FR"/>
              <a:t> Max AQI values of the 6 pollutants and fill it in AQI global.</a:t>
            </a:r>
            <a:endParaRPr/>
          </a:p>
          <a:p>
            <a:pPr indent="0" lvl="0" marL="0" rtl="0" algn="l">
              <a:lnSpc>
                <a:spcPct val="100000"/>
              </a:lnSpc>
              <a:spcBef>
                <a:spcPts val="1800"/>
              </a:spcBef>
              <a:spcAft>
                <a:spcPts val="0"/>
              </a:spcAft>
              <a:buClr>
                <a:srgbClr val="3F3F3F"/>
              </a:buClr>
              <a:buSzPts val="1800"/>
              <a:buNone/>
            </a:pPr>
            <a:r>
              <a:t/>
            </a:r>
            <a:endParaRPr b="1"/>
          </a:p>
          <a:p>
            <a:pPr indent="0" lvl="0" marL="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0"/>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Clr>
                <a:schemeClr val="dk1"/>
              </a:buClr>
              <a:buSzPts val="3600"/>
              <a:buFont typeface="Century Gothic"/>
              <a:buNone/>
            </a:pPr>
            <a:r>
              <a:rPr lang="fr-FR"/>
              <a:t>Dataframe – Manipulation &amp; Cleaning</a:t>
            </a:r>
            <a:endParaRPr/>
          </a:p>
        </p:txBody>
      </p:sp>
      <p:sp>
        <p:nvSpPr>
          <p:cNvPr id="249" name="Google Shape;249;p10"/>
          <p:cNvSpPr txBox="1"/>
          <p:nvPr>
            <p:ph idx="1" type="body"/>
          </p:nvPr>
        </p:nvSpPr>
        <p:spPr>
          <a:xfrm>
            <a:off x="261259" y="1420025"/>
            <a:ext cx="5548085" cy="505387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fr-FR"/>
              <a:t>Missing days</a:t>
            </a:r>
            <a:endParaRPr b="1"/>
          </a:p>
          <a:p>
            <a:pPr indent="0" lvl="0" marL="0" rtl="0" algn="l">
              <a:lnSpc>
                <a:spcPct val="100000"/>
              </a:lnSpc>
              <a:spcBef>
                <a:spcPts val="0"/>
              </a:spcBef>
              <a:spcAft>
                <a:spcPts val="0"/>
              </a:spcAft>
              <a:buNone/>
            </a:pPr>
            <a:r>
              <a:t/>
            </a:r>
            <a:endParaRPr b="1"/>
          </a:p>
          <a:p>
            <a:pPr indent="-228600" lvl="0" marL="228600" rtl="0" algn="l">
              <a:lnSpc>
                <a:spcPct val="100000"/>
              </a:lnSpc>
              <a:spcBef>
                <a:spcPts val="0"/>
              </a:spcBef>
              <a:spcAft>
                <a:spcPts val="0"/>
              </a:spcAft>
              <a:buClr>
                <a:srgbClr val="3F3F3F"/>
              </a:buClr>
              <a:buSzPts val="1800"/>
              <a:buChar char="•"/>
            </a:pPr>
            <a:r>
              <a:rPr b="1" lang="fr-FR"/>
              <a:t>the data reported is not completed </a:t>
            </a:r>
            <a:r>
              <a:rPr lang="fr-FR"/>
              <a:t>for a big part of locations (number of days reported &lt; 625 days).</a:t>
            </a:r>
            <a:endParaRPr/>
          </a:p>
          <a:p>
            <a:pPr indent="-228600" lvl="0" marL="228600" rtl="0" algn="l">
              <a:lnSpc>
                <a:spcPct val="100000"/>
              </a:lnSpc>
              <a:spcBef>
                <a:spcPts val="1800"/>
              </a:spcBef>
              <a:spcAft>
                <a:spcPts val="0"/>
              </a:spcAft>
              <a:buClr>
                <a:srgbClr val="3F3F3F"/>
              </a:buClr>
              <a:buSzPts val="1800"/>
              <a:buChar char="•"/>
            </a:pPr>
            <a:r>
              <a:rPr lang="fr-FR"/>
              <a:t>These are the reasons why we will </a:t>
            </a:r>
            <a:r>
              <a:rPr b="1" lang="fr-FR"/>
              <a:t>reduce the location sample for our analysis.</a:t>
            </a:r>
            <a:endParaRPr/>
          </a:p>
          <a:p>
            <a:pPr indent="-228600" lvl="0" marL="228600" rtl="0" algn="l">
              <a:lnSpc>
                <a:spcPct val="100000"/>
              </a:lnSpc>
              <a:spcBef>
                <a:spcPts val="1800"/>
              </a:spcBef>
              <a:spcAft>
                <a:spcPts val="0"/>
              </a:spcAft>
              <a:buClr>
                <a:srgbClr val="3F3F3F"/>
              </a:buClr>
              <a:buSzPts val="1800"/>
              <a:buChar char="•"/>
            </a:pPr>
            <a:r>
              <a:rPr lang="fr-FR"/>
              <a:t>Remove </a:t>
            </a:r>
            <a:r>
              <a:rPr b="1" lang="fr-FR"/>
              <a:t>cities that have less than 550 rows </a:t>
            </a:r>
            <a:r>
              <a:rPr lang="fr-FR"/>
              <a:t>because 550 rows correspond to the number of days from 1.1.2019 to 3.7.2020.</a:t>
            </a:r>
            <a:endParaRPr/>
          </a:p>
          <a:p>
            <a:pPr indent="-228600" lvl="0" marL="228600" rtl="0" algn="l">
              <a:lnSpc>
                <a:spcPct val="100000"/>
              </a:lnSpc>
              <a:spcBef>
                <a:spcPts val="1800"/>
              </a:spcBef>
              <a:spcAft>
                <a:spcPts val="0"/>
              </a:spcAft>
              <a:buClr>
                <a:srgbClr val="3F3F3F"/>
              </a:buClr>
              <a:buSzPts val="1800"/>
              <a:buChar char="•"/>
            </a:pPr>
            <a:r>
              <a:rPr b="1" lang="fr-FR"/>
              <a:t>For our project we need datas for the period of lockdown.</a:t>
            </a:r>
            <a:endParaRPr/>
          </a:p>
          <a:p>
            <a:pPr indent="0" lvl="0" marL="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p:txBody>
      </p:sp>
      <p:pic>
        <p:nvPicPr>
          <p:cNvPr id="250" name="Google Shape;250;p10"/>
          <p:cNvPicPr preferRelativeResize="0"/>
          <p:nvPr/>
        </p:nvPicPr>
        <p:blipFill rotWithShape="1">
          <a:blip r:embed="rId3">
            <a:alphaModFix/>
          </a:blip>
          <a:srcRect b="0" l="0" r="0" t="0"/>
          <a:stretch/>
        </p:blipFill>
        <p:spPr>
          <a:xfrm>
            <a:off x="6397172" y="1405511"/>
            <a:ext cx="4114800" cy="2921000"/>
          </a:xfrm>
          <a:prstGeom prst="rect">
            <a:avLst/>
          </a:prstGeom>
          <a:noFill/>
          <a:ln>
            <a:noFill/>
          </a:ln>
        </p:spPr>
      </p:pic>
      <p:sp>
        <p:nvSpPr>
          <p:cNvPr id="251" name="Google Shape;251;p10"/>
          <p:cNvSpPr txBox="1"/>
          <p:nvPr/>
        </p:nvSpPr>
        <p:spPr>
          <a:xfrm>
            <a:off x="6382658" y="4688114"/>
            <a:ext cx="460465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800" u="none" cap="none" strike="noStrike">
                <a:solidFill>
                  <a:schemeClr val="dk1"/>
                </a:solidFill>
                <a:latin typeface="Century Gothic"/>
                <a:ea typeface="Century Gothic"/>
                <a:cs typeface="Century Gothic"/>
                <a:sym typeface="Century Gothic"/>
              </a:rPr>
              <a:t>By examining the list above, we note that there are 101 cities whose date was reported for at least 550 days.</a:t>
            </a:r>
            <a:endParaRPr/>
          </a:p>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Given that this number of locations is still big, we decide to only take 16 cities from 13 countries of 4 continents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1"/>
          <p:cNvSpPr txBox="1"/>
          <p:nvPr>
            <p:ph type="ctrTitle"/>
          </p:nvPr>
        </p:nvSpPr>
        <p:spPr>
          <a:xfrm>
            <a:off x="694871" y="4901450"/>
            <a:ext cx="10607040" cy="701731"/>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3F3F3F"/>
              </a:buClr>
              <a:buSzPts val="4400"/>
              <a:buFont typeface="Century Gothic"/>
              <a:buNone/>
            </a:pPr>
            <a:r>
              <a:rPr lang="fr-FR"/>
              <a:t>Dataframe : Sample</a:t>
            </a:r>
            <a:endParaRPr/>
          </a:p>
        </p:txBody>
      </p:sp>
      <p:pic>
        <p:nvPicPr>
          <p:cNvPr id="258" name="Google Shape;258;p11"/>
          <p:cNvPicPr preferRelativeResize="0"/>
          <p:nvPr>
            <p:ph idx="2" type="pic"/>
          </p:nvPr>
        </p:nvPicPr>
        <p:blipFill rotWithShape="1">
          <a:blip r:embed="rId3">
            <a:alphaModFix/>
          </a:blip>
          <a:srcRect b="675" l="0" r="0" t="676"/>
          <a:stretch/>
        </p:blipFill>
        <p:spPr>
          <a:xfrm>
            <a:off x="0" y="0"/>
            <a:ext cx="12191999" cy="3962400"/>
          </a:xfrm>
          <a:prstGeom prst="rect">
            <a:avLst/>
          </a:prstGeom>
          <a:solidFill>
            <a:srgbClr val="F2F2F2"/>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2"/>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Dataframe – Sample</a:t>
            </a:r>
            <a:endParaRPr/>
          </a:p>
        </p:txBody>
      </p:sp>
      <p:sp>
        <p:nvSpPr>
          <p:cNvPr id="265" name="Google Shape;265;p12"/>
          <p:cNvSpPr txBox="1"/>
          <p:nvPr>
            <p:ph idx="1" type="body"/>
          </p:nvPr>
        </p:nvSpPr>
        <p:spPr>
          <a:xfrm>
            <a:off x="446315" y="1463040"/>
            <a:ext cx="4845213" cy="477009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3F3F3F"/>
              </a:buClr>
              <a:buSzPts val="1800"/>
              <a:buChar char="•"/>
            </a:pPr>
            <a:r>
              <a:rPr lang="fr-FR"/>
              <a:t>Our sample is now defined.</a:t>
            </a:r>
            <a:endParaRPr/>
          </a:p>
          <a:p>
            <a:pPr indent="-228600" lvl="0" marL="228600" rtl="0" algn="l">
              <a:lnSpc>
                <a:spcPct val="100000"/>
              </a:lnSpc>
              <a:spcBef>
                <a:spcPts val="1800"/>
              </a:spcBef>
              <a:spcAft>
                <a:spcPts val="0"/>
              </a:spcAft>
              <a:buClr>
                <a:srgbClr val="3F3F3F"/>
              </a:buClr>
              <a:buSzPts val="1800"/>
              <a:buChar char="•"/>
            </a:pPr>
            <a:r>
              <a:rPr lang="fr-FR"/>
              <a:t>Informations concerning the sample :</a:t>
            </a:r>
            <a:endParaRPr/>
          </a:p>
          <a:p>
            <a:pPr indent="-228600" lvl="1" marL="685800" rtl="0" algn="l">
              <a:lnSpc>
                <a:spcPct val="100000"/>
              </a:lnSpc>
              <a:spcBef>
                <a:spcPts val="1800"/>
              </a:spcBef>
              <a:spcAft>
                <a:spcPts val="0"/>
              </a:spcAft>
              <a:buClr>
                <a:srgbClr val="3F3F3F"/>
              </a:buClr>
              <a:buSzPts val="1600"/>
              <a:buChar char="•"/>
            </a:pPr>
            <a:r>
              <a:rPr lang="fr-FR"/>
              <a:t>16 cities :</a:t>
            </a:r>
            <a:endParaRPr/>
          </a:p>
          <a:p>
            <a:pPr indent="-228600" lvl="2" marL="1143000" rtl="0" algn="l">
              <a:lnSpc>
                <a:spcPct val="100000"/>
              </a:lnSpc>
              <a:spcBef>
                <a:spcPts val="1800"/>
              </a:spcBef>
              <a:spcAft>
                <a:spcPts val="0"/>
              </a:spcAft>
              <a:buClr>
                <a:srgbClr val="3F3F3F"/>
              </a:buClr>
              <a:buSzPts val="1400"/>
              <a:buChar char="•"/>
            </a:pPr>
            <a:r>
              <a:rPr lang="fr-FR"/>
              <a:t>Bangkok 613 </a:t>
            </a:r>
            <a:endParaRPr/>
          </a:p>
          <a:p>
            <a:pPr indent="-228600" lvl="2" marL="1143000" rtl="0" algn="l">
              <a:lnSpc>
                <a:spcPct val="100000"/>
              </a:lnSpc>
              <a:spcBef>
                <a:spcPts val="1800"/>
              </a:spcBef>
              <a:spcAft>
                <a:spcPts val="0"/>
              </a:spcAft>
              <a:buClr>
                <a:srgbClr val="3F3F3F"/>
              </a:buClr>
              <a:buSzPts val="1400"/>
              <a:buChar char="•"/>
            </a:pPr>
            <a:r>
              <a:rPr lang="fr-FR"/>
              <a:t>Mexico City 612 </a:t>
            </a:r>
            <a:endParaRPr/>
          </a:p>
          <a:p>
            <a:pPr indent="-228600" lvl="2" marL="1143000" rtl="0" algn="l">
              <a:lnSpc>
                <a:spcPct val="100000"/>
              </a:lnSpc>
              <a:spcBef>
                <a:spcPts val="1800"/>
              </a:spcBef>
              <a:spcAft>
                <a:spcPts val="0"/>
              </a:spcAft>
              <a:buClr>
                <a:srgbClr val="3F3F3F"/>
              </a:buClr>
              <a:buSzPts val="1400"/>
              <a:buChar char="•"/>
            </a:pPr>
            <a:r>
              <a:rPr lang="fr-FR"/>
              <a:t>Delhi 612 </a:t>
            </a:r>
            <a:endParaRPr/>
          </a:p>
          <a:p>
            <a:pPr indent="-228600" lvl="2" marL="1143000" rtl="0" algn="l">
              <a:lnSpc>
                <a:spcPct val="100000"/>
              </a:lnSpc>
              <a:spcBef>
                <a:spcPts val="1800"/>
              </a:spcBef>
              <a:spcAft>
                <a:spcPts val="0"/>
              </a:spcAft>
              <a:buClr>
                <a:srgbClr val="3F3F3F"/>
              </a:buClr>
              <a:buSzPts val="1400"/>
              <a:buChar char="•"/>
            </a:pPr>
            <a:r>
              <a:rPr lang="fr-FR"/>
              <a:t>Taipei 609 </a:t>
            </a:r>
            <a:endParaRPr/>
          </a:p>
          <a:p>
            <a:pPr indent="-228600" lvl="2" marL="1143000" rtl="0" algn="l">
              <a:lnSpc>
                <a:spcPct val="100000"/>
              </a:lnSpc>
              <a:spcBef>
                <a:spcPts val="1800"/>
              </a:spcBef>
              <a:spcAft>
                <a:spcPts val="0"/>
              </a:spcAft>
              <a:buClr>
                <a:srgbClr val="3F3F3F"/>
              </a:buClr>
              <a:buSzPts val="1400"/>
              <a:buChar char="•"/>
            </a:pPr>
            <a:r>
              <a:rPr lang="fr-FR"/>
              <a:t>Budapest 607 </a:t>
            </a:r>
            <a:endParaRPr/>
          </a:p>
          <a:p>
            <a:pPr indent="-228600" lvl="2" marL="1143000" rtl="0" algn="l">
              <a:lnSpc>
                <a:spcPct val="100000"/>
              </a:lnSpc>
              <a:spcBef>
                <a:spcPts val="1800"/>
              </a:spcBef>
              <a:spcAft>
                <a:spcPts val="0"/>
              </a:spcAft>
              <a:buClr>
                <a:srgbClr val="3F3F3F"/>
              </a:buClr>
              <a:buSzPts val="1400"/>
              <a:buChar char="•"/>
            </a:pPr>
            <a:r>
              <a:rPr lang="fr-FR"/>
              <a:t>London 605</a:t>
            </a:r>
            <a:endParaRPr/>
          </a:p>
          <a:p>
            <a:pPr indent="-228600" lvl="2" marL="1143000" rtl="0" algn="l">
              <a:lnSpc>
                <a:spcPct val="100000"/>
              </a:lnSpc>
              <a:spcBef>
                <a:spcPts val="1800"/>
              </a:spcBef>
              <a:spcAft>
                <a:spcPts val="0"/>
              </a:spcAft>
              <a:buClr>
                <a:srgbClr val="3F3F3F"/>
              </a:buClr>
              <a:buSzPts val="1400"/>
              <a:buChar char="•"/>
            </a:pPr>
            <a:r>
              <a:rPr lang="fr-FR"/>
              <a:t>Seoul 603 </a:t>
            </a:r>
            <a:endParaRPr/>
          </a:p>
          <a:p>
            <a:pPr indent="-228600" lvl="2" marL="1143000" rtl="0" algn="l">
              <a:lnSpc>
                <a:spcPct val="100000"/>
              </a:lnSpc>
              <a:spcBef>
                <a:spcPts val="1800"/>
              </a:spcBef>
              <a:spcAft>
                <a:spcPts val="0"/>
              </a:spcAft>
              <a:buClr>
                <a:srgbClr val="3F3F3F"/>
              </a:buClr>
              <a:buSzPts val="1400"/>
              <a:buChar char="•"/>
            </a:pPr>
            <a:r>
              <a:rPr lang="fr-FR"/>
              <a:t>Hamburg 599 </a:t>
            </a:r>
            <a:endParaRPr/>
          </a:p>
          <a:p>
            <a:pPr indent="-228600" lvl="1" marL="685800" rtl="0" algn="l">
              <a:lnSpc>
                <a:spcPct val="100000"/>
              </a:lnSpc>
              <a:spcBef>
                <a:spcPts val="1800"/>
              </a:spcBef>
              <a:spcAft>
                <a:spcPts val="0"/>
              </a:spcAft>
              <a:buClr>
                <a:srgbClr val="3F3F3F"/>
              </a:buClr>
              <a:buSzPts val="1600"/>
              <a:buChar char="•"/>
            </a:pPr>
            <a:r>
              <a:rPr lang="fr-FR"/>
              <a:t>Rows : 9492 and columns :  49</a:t>
            </a:r>
            <a:endParaRPr/>
          </a:p>
        </p:txBody>
      </p:sp>
      <p:sp>
        <p:nvSpPr>
          <p:cNvPr id="266" name="Google Shape;266;p12"/>
          <p:cNvSpPr txBox="1"/>
          <p:nvPr/>
        </p:nvSpPr>
        <p:spPr>
          <a:xfrm>
            <a:off x="3337147" y="2698548"/>
            <a:ext cx="1954381" cy="38164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fr-FR" sz="1400">
                <a:solidFill>
                  <a:schemeClr val="dk1"/>
                </a:solidFill>
                <a:latin typeface="Century Gothic"/>
                <a:ea typeface="Century Gothic"/>
                <a:cs typeface="Century Gothic"/>
                <a:sym typeface="Century Gothic"/>
              </a:rPr>
              <a:t>Guadalajara 595</a:t>
            </a:r>
            <a:endParaRPr/>
          </a:p>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 </a:t>
            </a:r>
            <a:endParaRPr/>
          </a:p>
          <a:p>
            <a:pPr indent="-285750" lvl="0" marL="285750" marR="0" rtl="0" algn="l">
              <a:spcBef>
                <a:spcPts val="0"/>
              </a:spcBef>
              <a:spcAft>
                <a:spcPts val="0"/>
              </a:spcAft>
              <a:buClr>
                <a:schemeClr val="dk1"/>
              </a:buClr>
              <a:buSzPts val="1400"/>
              <a:buFont typeface="Arial"/>
              <a:buChar char="•"/>
            </a:pPr>
            <a:r>
              <a:rPr lang="fr-FR" sz="1400">
                <a:solidFill>
                  <a:schemeClr val="dk1"/>
                </a:solidFill>
                <a:latin typeface="Century Gothic"/>
                <a:ea typeface="Century Gothic"/>
                <a:cs typeface="Century Gothic"/>
                <a:sym typeface="Century Gothic"/>
              </a:rPr>
              <a:t>Vancouver 594 </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fr-FR" sz="1400">
                <a:solidFill>
                  <a:schemeClr val="dk1"/>
                </a:solidFill>
                <a:latin typeface="Century Gothic"/>
                <a:ea typeface="Century Gothic"/>
                <a:cs typeface="Century Gothic"/>
                <a:sym typeface="Century Gothic"/>
              </a:rPr>
              <a:t>Jacksonville 594 </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fr-FR" sz="1400">
                <a:solidFill>
                  <a:schemeClr val="dk1"/>
                </a:solidFill>
                <a:latin typeface="Century Gothic"/>
                <a:ea typeface="Century Gothic"/>
                <a:cs typeface="Century Gothic"/>
                <a:sym typeface="Century Gothic"/>
              </a:rPr>
              <a:t>Sydney 590 </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fr-FR" sz="1400">
                <a:solidFill>
                  <a:schemeClr val="dk1"/>
                </a:solidFill>
                <a:latin typeface="Century Gothic"/>
                <a:ea typeface="Century Gothic"/>
                <a:cs typeface="Century Gothic"/>
                <a:sym typeface="Century Gothic"/>
              </a:rPr>
              <a:t>Rijeka 578 </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fr-FR" sz="1400">
                <a:solidFill>
                  <a:schemeClr val="dk1"/>
                </a:solidFill>
                <a:latin typeface="Century Gothic"/>
                <a:ea typeface="Century Gothic"/>
                <a:cs typeface="Century Gothic"/>
                <a:sym typeface="Century Gothic"/>
              </a:rPr>
              <a:t>Brisbane 578 </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fr-FR" sz="1400">
                <a:solidFill>
                  <a:schemeClr val="dk1"/>
                </a:solidFill>
                <a:latin typeface="Century Gothic"/>
                <a:ea typeface="Century Gothic"/>
                <a:cs typeface="Century Gothic"/>
                <a:sym typeface="Century Gothic"/>
              </a:rPr>
              <a:t>Las Vegas 553 </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fr-FR" sz="1400">
                <a:solidFill>
                  <a:schemeClr val="dk1"/>
                </a:solidFill>
                <a:latin typeface="Century Gothic"/>
                <a:ea typeface="Century Gothic"/>
                <a:cs typeface="Century Gothic"/>
                <a:sym typeface="Century Gothic"/>
              </a:rPr>
              <a:t>Brussels 550</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67" name="Google Shape;267;p12"/>
          <p:cNvPicPr preferRelativeResize="0"/>
          <p:nvPr/>
        </p:nvPicPr>
        <p:blipFill rotWithShape="1">
          <a:blip r:embed="rId3">
            <a:alphaModFix/>
          </a:blip>
          <a:srcRect b="0" l="0" r="0" t="0"/>
          <a:stretch/>
        </p:blipFill>
        <p:spPr>
          <a:xfrm>
            <a:off x="5391400" y="2242874"/>
            <a:ext cx="6229099" cy="3706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4"/>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Dataframe – Sample</a:t>
            </a:r>
            <a:endParaRPr/>
          </a:p>
        </p:txBody>
      </p:sp>
      <p:pic>
        <p:nvPicPr>
          <p:cNvPr id="274" name="Google Shape;274;p14"/>
          <p:cNvPicPr preferRelativeResize="0"/>
          <p:nvPr>
            <p:ph idx="1" type="body"/>
          </p:nvPr>
        </p:nvPicPr>
        <p:blipFill rotWithShape="1">
          <a:blip r:embed="rId3">
            <a:alphaModFix/>
          </a:blip>
          <a:srcRect b="0" l="0" r="0" t="0"/>
          <a:stretch/>
        </p:blipFill>
        <p:spPr>
          <a:xfrm>
            <a:off x="446088" y="1754790"/>
            <a:ext cx="4845050" cy="4186620"/>
          </a:xfrm>
          <a:prstGeom prst="rect">
            <a:avLst/>
          </a:prstGeom>
          <a:noFill/>
          <a:ln>
            <a:noFill/>
          </a:ln>
        </p:spPr>
      </p:pic>
      <p:sp>
        <p:nvSpPr>
          <p:cNvPr id="275" name="Google Shape;275;p14"/>
          <p:cNvSpPr txBox="1"/>
          <p:nvPr/>
        </p:nvSpPr>
        <p:spPr>
          <a:xfrm>
            <a:off x="5606321" y="1994632"/>
            <a:ext cx="530014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As we can see, Mexico, Australia and the US contribute the most to our dataset sample because they have more selected cities in the sample compared to others.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5"/>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Dataframe - Sample</a:t>
            </a:r>
            <a:endParaRPr/>
          </a:p>
        </p:txBody>
      </p:sp>
      <p:sp>
        <p:nvSpPr>
          <p:cNvPr id="282" name="Google Shape;282;p15"/>
          <p:cNvSpPr txBox="1"/>
          <p:nvPr>
            <p:ph idx="1" type="body"/>
          </p:nvPr>
        </p:nvSpPr>
        <p:spPr>
          <a:xfrm>
            <a:off x="446328" y="1463050"/>
            <a:ext cx="10775700" cy="47700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3F3F3F"/>
              </a:buClr>
              <a:buSzPts val="1800"/>
              <a:buChar char="•"/>
            </a:pPr>
            <a:r>
              <a:rPr lang="fr-FR"/>
              <a:t>We have decided to analyse the median AQI : </a:t>
            </a:r>
            <a:endParaRPr/>
          </a:p>
          <a:p>
            <a:pPr indent="-228600" lvl="1" marL="685800" rtl="0" algn="l">
              <a:lnSpc>
                <a:spcPct val="100000"/>
              </a:lnSpc>
              <a:spcBef>
                <a:spcPts val="1800"/>
              </a:spcBef>
              <a:spcAft>
                <a:spcPts val="0"/>
              </a:spcAft>
              <a:buClr>
                <a:srgbClr val="3F3F3F"/>
              </a:buClr>
              <a:buSzPts val="1600"/>
              <a:buChar char="•"/>
            </a:pPr>
            <a:r>
              <a:rPr lang="fr-FR"/>
              <a:t>the median is telling how the principal value of the index </a:t>
            </a:r>
            <a:r>
              <a:rPr lang="fr-FR">
                <a:solidFill>
                  <a:schemeClr val="dk2"/>
                </a:solidFill>
              </a:rPr>
              <a:t>was </a:t>
            </a:r>
            <a:r>
              <a:rPr lang="fr-FR"/>
              <a:t>during all the day</a:t>
            </a:r>
            <a:endParaRPr/>
          </a:p>
        </p:txBody>
      </p:sp>
      <p:pic>
        <p:nvPicPr>
          <p:cNvPr id="283" name="Google Shape;283;p15"/>
          <p:cNvPicPr preferRelativeResize="0"/>
          <p:nvPr/>
        </p:nvPicPr>
        <p:blipFill rotWithShape="1">
          <a:blip r:embed="rId3">
            <a:alphaModFix/>
          </a:blip>
          <a:srcRect b="0" l="0" r="0" t="0"/>
          <a:stretch/>
        </p:blipFill>
        <p:spPr>
          <a:xfrm>
            <a:off x="138834" y="3123102"/>
            <a:ext cx="4599421" cy="3110036"/>
          </a:xfrm>
          <a:prstGeom prst="rect">
            <a:avLst/>
          </a:prstGeom>
          <a:noFill/>
          <a:ln>
            <a:noFill/>
          </a:ln>
        </p:spPr>
      </p:pic>
      <p:pic>
        <p:nvPicPr>
          <p:cNvPr id="284" name="Google Shape;284;p15"/>
          <p:cNvPicPr preferRelativeResize="0"/>
          <p:nvPr/>
        </p:nvPicPr>
        <p:blipFill rotWithShape="1">
          <a:blip r:embed="rId4">
            <a:alphaModFix/>
          </a:blip>
          <a:srcRect b="0" l="0" r="0" t="0"/>
          <a:stretch/>
        </p:blipFill>
        <p:spPr>
          <a:xfrm>
            <a:off x="6328270" y="3345872"/>
            <a:ext cx="5514314" cy="2627731"/>
          </a:xfrm>
          <a:prstGeom prst="rect">
            <a:avLst/>
          </a:prstGeom>
          <a:noFill/>
          <a:ln>
            <a:noFill/>
          </a:ln>
        </p:spPr>
      </p:pic>
      <p:cxnSp>
        <p:nvCxnSpPr>
          <p:cNvPr id="285" name="Google Shape;285;p15"/>
          <p:cNvCxnSpPr>
            <a:stCxn id="283" idx="3"/>
            <a:endCxn id="284" idx="1"/>
          </p:cNvCxnSpPr>
          <p:nvPr/>
        </p:nvCxnSpPr>
        <p:spPr>
          <a:xfrm flipH="1" rot="10800000">
            <a:off x="4738255" y="4659820"/>
            <a:ext cx="1590000" cy="18300"/>
          </a:xfrm>
          <a:prstGeom prst="straightConnector1">
            <a:avLst/>
          </a:prstGeom>
          <a:noFill/>
          <a:ln cap="flat" cmpd="sng" w="19050">
            <a:solidFill>
              <a:schemeClr val="accent1"/>
            </a:solidFill>
            <a:prstDash val="solid"/>
            <a:miter lim="800000"/>
            <a:headEnd len="sm" w="sm" type="none"/>
            <a:tailEnd len="med" w="med" type="triangle"/>
          </a:ln>
        </p:spPr>
      </p:cxnSp>
      <p:sp>
        <p:nvSpPr>
          <p:cNvPr id="286" name="Google Shape;286;p15"/>
          <p:cNvSpPr txBox="1"/>
          <p:nvPr/>
        </p:nvSpPr>
        <p:spPr>
          <a:xfrm>
            <a:off x="4667004" y="4275117"/>
            <a:ext cx="20954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1 level of column</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6"/>
          <p:cNvSpPr txBox="1"/>
          <p:nvPr>
            <p:ph type="ctrTitle"/>
          </p:nvPr>
        </p:nvSpPr>
        <p:spPr>
          <a:xfrm>
            <a:off x="694871" y="4837562"/>
            <a:ext cx="10607040" cy="1200329"/>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3F3F3F"/>
              </a:buClr>
              <a:buSzPts val="4400"/>
              <a:buFont typeface="Century Gothic"/>
              <a:buNone/>
            </a:pPr>
            <a:r>
              <a:rPr lang="fr-FR"/>
              <a:t>Evolution 2019/2020 </a:t>
            </a:r>
            <a:br>
              <a:rPr lang="fr-FR"/>
            </a:br>
            <a:r>
              <a:rPr lang="fr-FR" sz="3600"/>
              <a:t>Visualization from Dataframe Sample</a:t>
            </a:r>
            <a:endParaRPr sz="3600"/>
          </a:p>
        </p:txBody>
      </p:sp>
      <p:pic>
        <p:nvPicPr>
          <p:cNvPr id="293" name="Google Shape;293;p16"/>
          <p:cNvPicPr preferRelativeResize="0"/>
          <p:nvPr>
            <p:ph idx="2" type="pic"/>
          </p:nvPr>
        </p:nvPicPr>
        <p:blipFill rotWithShape="1">
          <a:blip r:embed="rId3">
            <a:alphaModFix/>
          </a:blip>
          <a:srcRect b="23058" l="0" r="0" t="23059"/>
          <a:stretch/>
        </p:blipFill>
        <p:spPr>
          <a:xfrm>
            <a:off x="0" y="0"/>
            <a:ext cx="12191999" cy="3962400"/>
          </a:xfrm>
          <a:prstGeom prst="rect">
            <a:avLst/>
          </a:prstGeom>
          <a:solidFill>
            <a:srgbClr val="F2F2F2"/>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VizualAnalysis of the sample</a:t>
            </a:r>
            <a:endParaRPr/>
          </a:p>
        </p:txBody>
      </p:sp>
      <p:pic>
        <p:nvPicPr>
          <p:cNvPr id="300" name="Google Shape;300;p17"/>
          <p:cNvPicPr preferRelativeResize="0"/>
          <p:nvPr>
            <p:ph idx="1" type="body"/>
          </p:nvPr>
        </p:nvPicPr>
        <p:blipFill rotWithShape="1">
          <a:blip r:embed="rId3">
            <a:alphaModFix/>
          </a:blip>
          <a:srcRect b="0" l="0" r="0" t="0"/>
          <a:stretch/>
        </p:blipFill>
        <p:spPr>
          <a:xfrm>
            <a:off x="237507" y="3663267"/>
            <a:ext cx="6684076" cy="2694518"/>
          </a:xfrm>
          <a:prstGeom prst="rect">
            <a:avLst/>
          </a:prstGeom>
          <a:noFill/>
          <a:ln>
            <a:noFill/>
          </a:ln>
        </p:spPr>
      </p:pic>
      <p:sp>
        <p:nvSpPr>
          <p:cNvPr id="301" name="Google Shape;301;p17"/>
          <p:cNvSpPr txBox="1"/>
          <p:nvPr/>
        </p:nvSpPr>
        <p:spPr>
          <a:xfrm>
            <a:off x="7146150" y="1091147"/>
            <a:ext cx="4931100" cy="453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a:p>
          <a:p>
            <a:pPr indent="-285750" lvl="0" marL="285750" marR="0" rtl="0" algn="l">
              <a:spcBef>
                <a:spcPts val="0"/>
              </a:spcBef>
              <a:spcAft>
                <a:spcPts val="0"/>
              </a:spcAft>
              <a:buClr>
                <a:schemeClr val="dk1"/>
              </a:buClr>
              <a:buSzPts val="1200"/>
              <a:buFont typeface="Noto Sans Symbols"/>
              <a:buChar char="⮚"/>
            </a:pPr>
            <a:r>
              <a:rPr lang="fr-FR" sz="1200">
                <a:solidFill>
                  <a:schemeClr val="dk1"/>
                </a:solidFill>
                <a:latin typeface="Century Gothic"/>
                <a:ea typeface="Century Gothic"/>
                <a:cs typeface="Century Gothic"/>
                <a:sym typeface="Century Gothic"/>
              </a:rPr>
              <a:t>Widgets - </a:t>
            </a:r>
            <a:r>
              <a:rPr lang="fr-FR" sz="1200">
                <a:solidFill>
                  <a:schemeClr val="dk1"/>
                </a:solidFill>
                <a:latin typeface="Century Gothic"/>
                <a:ea typeface="Century Gothic"/>
                <a:cs typeface="Century Gothic"/>
                <a:sym typeface="Century Gothic"/>
              </a:rPr>
              <a:t>with scrolling menu</a:t>
            </a:r>
            <a:endParaRPr/>
          </a:p>
          <a:p>
            <a:pPr indent="-285750" lvl="0" marL="285750" marR="0" rtl="0" algn="l">
              <a:spcBef>
                <a:spcPts val="0"/>
              </a:spcBef>
              <a:spcAft>
                <a:spcPts val="0"/>
              </a:spcAft>
              <a:buClr>
                <a:schemeClr val="dk1"/>
              </a:buClr>
              <a:buSzPts val="1200"/>
              <a:buFont typeface="Noto Sans Symbols"/>
              <a:buChar char="⮚"/>
            </a:pPr>
            <a:r>
              <a:rPr lang="fr-FR" sz="1200">
                <a:solidFill>
                  <a:schemeClr val="dk1"/>
                </a:solidFill>
                <a:latin typeface="Century Gothic"/>
                <a:ea typeface="Century Gothic"/>
                <a:cs typeface="Century Gothic"/>
                <a:sym typeface="Century Gothic"/>
              </a:rPr>
              <a:t>graphs </a:t>
            </a:r>
            <a:r>
              <a:rPr lang="fr-FR" sz="1200">
                <a:solidFill>
                  <a:schemeClr val="dk1"/>
                </a:solidFill>
                <a:latin typeface="Century Gothic"/>
                <a:ea typeface="Century Gothic"/>
                <a:cs typeface="Century Gothic"/>
                <a:sym typeface="Century Gothic"/>
              </a:rPr>
              <a:t>can be downloaded for 3 of these widgets</a:t>
            </a:r>
            <a:endParaRPr sz="1200">
              <a:solidFill>
                <a:schemeClr val="dk1"/>
              </a:solidFill>
              <a:latin typeface="Century Gothic"/>
              <a:ea typeface="Century Gothic"/>
              <a:cs typeface="Century Gothic"/>
              <a:sym typeface="Century Gothic"/>
            </a:endParaRPr>
          </a:p>
          <a:p>
            <a:pPr indent="-196850" lvl="0" marL="285750" marR="0" rtl="0" algn="l">
              <a:spcBef>
                <a:spcPts val="0"/>
              </a:spcBef>
              <a:spcAft>
                <a:spcPts val="0"/>
              </a:spcAft>
              <a:buClr>
                <a:schemeClr val="dk1"/>
              </a:buClr>
              <a:buSzPts val="1400"/>
              <a:buFont typeface="Noto Sans Symbols"/>
              <a:buNone/>
            </a:pPr>
            <a:r>
              <a:t/>
            </a:r>
            <a:endParaRPr sz="14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200"/>
              <a:buFont typeface="Arial"/>
              <a:buChar char="•"/>
            </a:pPr>
            <a:r>
              <a:rPr lang="fr-FR" sz="1200">
                <a:solidFill>
                  <a:schemeClr val="dk1"/>
                </a:solidFill>
                <a:latin typeface="Century Gothic"/>
                <a:ea typeface="Century Gothic"/>
                <a:cs typeface="Century Gothic"/>
                <a:sym typeface="Century Gothic"/>
              </a:rPr>
              <a:t>On the 1st row,</a:t>
            </a:r>
            <a:endParaRPr/>
          </a:p>
          <a:p>
            <a:pPr indent="-285750" lvl="1" marL="742950" marR="0" rtl="0" algn="l">
              <a:spcBef>
                <a:spcPts val="0"/>
              </a:spcBef>
              <a:spcAft>
                <a:spcPts val="0"/>
              </a:spcAft>
              <a:buClr>
                <a:schemeClr val="dk1"/>
              </a:buClr>
              <a:buSzPts val="1200"/>
              <a:buFont typeface="Arial"/>
              <a:buChar char="•"/>
            </a:pPr>
            <a:r>
              <a:rPr b="0" i="0" lang="fr-FR" sz="1200" u="none" cap="none" strike="noStrike">
                <a:solidFill>
                  <a:schemeClr val="dk1"/>
                </a:solidFill>
                <a:latin typeface="Century Gothic"/>
                <a:ea typeface="Century Gothic"/>
                <a:cs typeface="Century Gothic"/>
                <a:sym typeface="Century Gothic"/>
              </a:rPr>
              <a:t>On the left, the mean of the </a:t>
            </a:r>
            <a:r>
              <a:rPr lang="fr-FR" sz="1200">
                <a:solidFill>
                  <a:schemeClr val="dk1"/>
                </a:solidFill>
                <a:latin typeface="Century Gothic"/>
                <a:ea typeface="Century Gothic"/>
                <a:cs typeface="Century Gothic"/>
                <a:sym typeface="Century Gothic"/>
              </a:rPr>
              <a:t>year, month and indicators </a:t>
            </a:r>
            <a:r>
              <a:rPr lang="fr-FR" sz="1200">
                <a:solidFill>
                  <a:schemeClr val="dk1"/>
                </a:solidFill>
                <a:latin typeface="Century Gothic"/>
                <a:ea typeface="Century Gothic"/>
                <a:cs typeface="Century Gothic"/>
                <a:sym typeface="Century Gothic"/>
              </a:rPr>
              <a:t> are not interesting here</a:t>
            </a:r>
            <a:endParaRPr sz="1200">
              <a:solidFill>
                <a:schemeClr val="dk1"/>
              </a:solidFill>
              <a:latin typeface="Century Gothic"/>
              <a:ea typeface="Century Gothic"/>
              <a:cs typeface="Century Gothic"/>
              <a:sym typeface="Century Gothic"/>
            </a:endParaRPr>
          </a:p>
          <a:p>
            <a:pPr indent="0" lvl="0" marL="91440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1200"/>
              <a:buFont typeface="Arial"/>
              <a:buChar char="•"/>
            </a:pPr>
            <a:r>
              <a:rPr b="0" i="0" lang="fr-FR" sz="1200" u="none" cap="none" strike="noStrike">
                <a:solidFill>
                  <a:schemeClr val="dk1"/>
                </a:solidFill>
                <a:latin typeface="Century Gothic"/>
                <a:ea typeface="Century Gothic"/>
                <a:cs typeface="Century Gothic"/>
                <a:sym typeface="Century Gothic"/>
              </a:rPr>
              <a:t>On the right, </a:t>
            </a:r>
            <a:r>
              <a:rPr lang="fr-FR" sz="1200">
                <a:solidFill>
                  <a:schemeClr val="dk1"/>
                </a:solidFill>
                <a:latin typeface="Century Gothic"/>
                <a:ea typeface="Century Gothic"/>
                <a:cs typeface="Century Gothic"/>
                <a:sym typeface="Century Gothic"/>
              </a:rPr>
              <a:t>thanks to  the scrolling menus, we can make a bar graph ‘like’,  easily.</a:t>
            </a:r>
            <a:endParaRPr b="0" i="0" sz="1200" u="none" cap="none" strike="noStrike">
              <a:solidFill>
                <a:schemeClr val="dk1"/>
              </a:solidFill>
              <a:latin typeface="Century Gothic"/>
              <a:ea typeface="Century Gothic"/>
              <a:cs typeface="Century Gothic"/>
              <a:sym typeface="Century Gothic"/>
            </a:endParaRPr>
          </a:p>
          <a:p>
            <a:pPr indent="0" lvl="1" marL="45720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171450" lvl="0" marL="171450" marR="0" rtl="0" algn="l">
              <a:spcBef>
                <a:spcPts val="0"/>
              </a:spcBef>
              <a:spcAft>
                <a:spcPts val="0"/>
              </a:spcAft>
              <a:buClr>
                <a:schemeClr val="dk1"/>
              </a:buClr>
              <a:buSzPts val="1200"/>
              <a:buFont typeface="Arial"/>
              <a:buChar char="•"/>
            </a:pPr>
            <a:r>
              <a:rPr lang="fr-FR" sz="1200">
                <a:solidFill>
                  <a:schemeClr val="dk1"/>
                </a:solidFill>
                <a:latin typeface="Century Gothic"/>
                <a:ea typeface="Century Gothic"/>
                <a:cs typeface="Century Gothic"/>
                <a:sym typeface="Century Gothic"/>
              </a:rPr>
              <a:t>On the 2</a:t>
            </a:r>
            <a:r>
              <a:rPr baseline="30000" lang="fr-FR" sz="1200">
                <a:solidFill>
                  <a:schemeClr val="dk1"/>
                </a:solidFill>
                <a:latin typeface="Century Gothic"/>
                <a:ea typeface="Century Gothic"/>
                <a:cs typeface="Century Gothic"/>
                <a:sym typeface="Century Gothic"/>
              </a:rPr>
              <a:t>nd</a:t>
            </a:r>
            <a:r>
              <a:rPr lang="fr-FR" sz="1200">
                <a:solidFill>
                  <a:schemeClr val="dk1"/>
                </a:solidFill>
                <a:latin typeface="Century Gothic"/>
                <a:ea typeface="Century Gothic"/>
                <a:cs typeface="Century Gothic"/>
                <a:sym typeface="Century Gothic"/>
              </a:rPr>
              <a:t> row,</a:t>
            </a:r>
            <a:endParaRPr/>
          </a:p>
          <a:p>
            <a:pPr indent="-171450" lvl="1" marL="628650" marR="0" rtl="0" algn="l">
              <a:spcBef>
                <a:spcPts val="0"/>
              </a:spcBef>
              <a:spcAft>
                <a:spcPts val="0"/>
              </a:spcAft>
              <a:buClr>
                <a:schemeClr val="dk1"/>
              </a:buClr>
              <a:buSzPts val="1200"/>
              <a:buFont typeface="Arial"/>
              <a:buChar char="•"/>
            </a:pPr>
            <a:r>
              <a:rPr b="0" i="0" lang="fr-FR" sz="1200" u="none" cap="none" strike="noStrike">
                <a:solidFill>
                  <a:schemeClr val="dk1"/>
                </a:solidFill>
                <a:latin typeface="Century Gothic"/>
                <a:ea typeface="Century Gothic"/>
                <a:cs typeface="Century Gothic"/>
                <a:sym typeface="Century Gothic"/>
              </a:rPr>
              <a:t>On the left, we see a curve line specific of the normal </a:t>
            </a:r>
            <a:endParaRPr/>
          </a:p>
          <a:p>
            <a:pPr indent="0" lvl="1" marL="457200" marR="0" rtl="0" algn="l">
              <a:spcBef>
                <a:spcPts val="0"/>
              </a:spcBef>
              <a:spcAft>
                <a:spcPts val="0"/>
              </a:spcAft>
              <a:buNone/>
            </a:pPr>
            <a:r>
              <a:rPr b="0" i="0" lang="fr-FR" sz="1200" u="none" cap="none" strike="noStrike">
                <a:solidFill>
                  <a:schemeClr val="dk1"/>
                </a:solidFill>
                <a:latin typeface="Century Gothic"/>
                <a:ea typeface="Century Gothic"/>
                <a:cs typeface="Century Gothic"/>
                <a:sym typeface="Century Gothic"/>
              </a:rPr>
              <a:t>distribution, for the median aqi</a:t>
            </a:r>
            <a:r>
              <a:rPr lang="fr-FR" sz="1200">
                <a:solidFill>
                  <a:schemeClr val="dk1"/>
                </a:solidFill>
                <a:latin typeface="Century Gothic"/>
                <a:ea typeface="Century Gothic"/>
                <a:cs typeface="Century Gothic"/>
                <a:sym typeface="Century Gothic"/>
              </a:rPr>
              <a:t> and it is a right  skewed.</a:t>
            </a:r>
            <a:endParaRPr sz="1200">
              <a:solidFill>
                <a:schemeClr val="dk1"/>
              </a:solidFill>
              <a:latin typeface="Century Gothic"/>
              <a:ea typeface="Century Gothic"/>
              <a:cs typeface="Century Gothic"/>
              <a:sym typeface="Century Gothic"/>
            </a:endParaRPr>
          </a:p>
          <a:p>
            <a:pPr indent="0" lvl="1" marL="45720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171450" lvl="1" marL="628650" marR="0" rtl="0" algn="l">
              <a:lnSpc>
                <a:spcPct val="100000"/>
              </a:lnSpc>
              <a:spcBef>
                <a:spcPts val="0"/>
              </a:spcBef>
              <a:spcAft>
                <a:spcPts val="0"/>
              </a:spcAft>
              <a:buClr>
                <a:schemeClr val="dk1"/>
              </a:buClr>
              <a:buSzPts val="1200"/>
              <a:buChar char="•"/>
            </a:pPr>
            <a:r>
              <a:rPr lang="fr-FR" sz="1200">
                <a:solidFill>
                  <a:schemeClr val="dk1"/>
                </a:solidFill>
                <a:latin typeface="Century Gothic"/>
                <a:ea typeface="Century Gothic"/>
                <a:cs typeface="Century Gothic"/>
                <a:sym typeface="Century Gothic"/>
              </a:rPr>
              <a:t>On the right, </a:t>
            </a:r>
            <a:r>
              <a:rPr lang="fr-FR" sz="1200">
                <a:solidFill>
                  <a:schemeClr val="dk1"/>
                </a:solidFill>
                <a:latin typeface="Century Gothic"/>
                <a:ea typeface="Century Gothic"/>
                <a:cs typeface="Century Gothic"/>
                <a:sym typeface="Century Gothic"/>
              </a:rPr>
              <a:t>hanks to  the scrolling menus, we can make a scatter plot ‘like’,  easily.</a:t>
            </a:r>
            <a:endParaRPr sz="1200">
              <a:solidFill>
                <a:schemeClr val="dk1"/>
              </a:solidFill>
              <a:latin typeface="Century Gothic"/>
              <a:ea typeface="Century Gothic"/>
              <a:cs typeface="Century Gothic"/>
              <a:sym typeface="Century Gothic"/>
            </a:endParaRPr>
          </a:p>
          <a:p>
            <a:pPr indent="0" lvl="0" marL="914400" marR="0" rtl="0" algn="l">
              <a:lnSpc>
                <a:spcPct val="100000"/>
              </a:lnSpc>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914400" marR="0" rtl="0" algn="l">
              <a:lnSpc>
                <a:spcPct val="100000"/>
              </a:lnSpc>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pic>
        <p:nvPicPr>
          <p:cNvPr id="302" name="Google Shape;302;p17"/>
          <p:cNvPicPr preferRelativeResize="0"/>
          <p:nvPr/>
        </p:nvPicPr>
        <p:blipFill rotWithShape="1">
          <a:blip r:embed="rId4">
            <a:alphaModFix/>
          </a:blip>
          <a:srcRect b="0" l="0" r="0" t="0"/>
          <a:stretch/>
        </p:blipFill>
        <p:spPr>
          <a:xfrm>
            <a:off x="446313" y="1091146"/>
            <a:ext cx="6475269" cy="25220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
          <p:cNvSpPr txBox="1"/>
          <p:nvPr>
            <p:ph type="ctrTitle"/>
          </p:nvPr>
        </p:nvSpPr>
        <p:spPr>
          <a:xfrm>
            <a:off x="694871" y="4901450"/>
            <a:ext cx="10607040" cy="701731"/>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3F3F3F"/>
              </a:buClr>
              <a:buSzPts val="4400"/>
              <a:buFont typeface="Century Gothic"/>
              <a:buNone/>
            </a:pPr>
            <a:r>
              <a:rPr lang="fr-FR"/>
              <a:t>AIR QUALITY</a:t>
            </a:r>
            <a:endParaRPr/>
          </a:p>
        </p:txBody>
      </p:sp>
      <p:sp>
        <p:nvSpPr>
          <p:cNvPr id="155" name="Google Shape;155;p2"/>
          <p:cNvSpPr txBox="1"/>
          <p:nvPr>
            <p:ph idx="1" type="subTitle"/>
          </p:nvPr>
        </p:nvSpPr>
        <p:spPr>
          <a:xfrm>
            <a:off x="6640281" y="5243082"/>
            <a:ext cx="5353957" cy="719171"/>
          </a:xfrm>
          <a:prstGeom prst="rect">
            <a:avLst/>
          </a:prstGeom>
          <a:noFill/>
          <a:ln>
            <a:noFill/>
          </a:ln>
        </p:spPr>
        <p:txBody>
          <a:bodyPr anchorCtr="0" anchor="t" bIns="45700" lIns="91425" spcFirstLastPara="1" rIns="91425" wrap="square" tIns="45700">
            <a:spAutoFit/>
          </a:bodyPr>
          <a:lstStyle/>
          <a:p>
            <a:pPr indent="0" lvl="0" marL="0" rtl="0" algn="r">
              <a:lnSpc>
                <a:spcPct val="90000"/>
              </a:lnSpc>
              <a:spcBef>
                <a:spcPts val="1000"/>
              </a:spcBef>
              <a:spcAft>
                <a:spcPts val="0"/>
              </a:spcAft>
              <a:buClr>
                <a:srgbClr val="023F4E"/>
              </a:buClr>
              <a:buSzPts val="1800"/>
              <a:buNone/>
            </a:pPr>
            <a:r>
              <a:rPr lang="fr-FR"/>
              <a:t>Tatiana Martinez</a:t>
            </a:r>
            <a:endParaRPr/>
          </a:p>
          <a:p>
            <a:pPr indent="0" lvl="0" marL="0" rtl="0" algn="r">
              <a:spcBef>
                <a:spcPts val="0"/>
              </a:spcBef>
              <a:spcAft>
                <a:spcPts val="0"/>
              </a:spcAft>
              <a:buClr>
                <a:srgbClr val="023F4E"/>
              </a:buClr>
              <a:buSzPts val="1800"/>
              <a:buNone/>
            </a:pPr>
            <a:r>
              <a:rPr lang="fr-FR"/>
              <a:t>Thai Linh Bui</a:t>
            </a:r>
            <a:endParaRPr/>
          </a:p>
        </p:txBody>
      </p:sp>
      <p:pic>
        <p:nvPicPr>
          <p:cNvPr id="156" name="Google Shape;156;p2"/>
          <p:cNvPicPr preferRelativeResize="0"/>
          <p:nvPr>
            <p:ph idx="2" type="pic"/>
          </p:nvPr>
        </p:nvPicPr>
        <p:blipFill rotWithShape="1">
          <a:blip r:embed="rId3">
            <a:alphaModFix/>
          </a:blip>
          <a:srcRect b="19658" l="0" r="0" t="19658"/>
          <a:stretch/>
        </p:blipFill>
        <p:spPr>
          <a:xfrm>
            <a:off x="123992" y="124953"/>
            <a:ext cx="11944014" cy="4372387"/>
          </a:xfrm>
          <a:prstGeom prst="rect">
            <a:avLst/>
          </a:prstGeom>
          <a:solidFill>
            <a:srgbClr val="F2F2F2"/>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VizualAnalysis of the sample</a:t>
            </a:r>
            <a:endParaRPr/>
          </a:p>
        </p:txBody>
      </p:sp>
      <p:pic>
        <p:nvPicPr>
          <p:cNvPr id="309" name="Google Shape;309;p18"/>
          <p:cNvPicPr preferRelativeResize="0"/>
          <p:nvPr>
            <p:ph idx="1" type="body"/>
          </p:nvPr>
        </p:nvPicPr>
        <p:blipFill rotWithShape="1">
          <a:blip r:embed="rId3">
            <a:alphaModFix/>
          </a:blip>
          <a:srcRect b="0" l="0" r="0" t="0"/>
          <a:stretch/>
        </p:blipFill>
        <p:spPr>
          <a:xfrm>
            <a:off x="995494" y="2454900"/>
            <a:ext cx="4445100" cy="2857500"/>
          </a:xfrm>
          <a:prstGeom prst="rect">
            <a:avLst/>
          </a:prstGeom>
          <a:noFill/>
          <a:ln>
            <a:noFill/>
          </a:ln>
        </p:spPr>
      </p:pic>
      <p:sp>
        <p:nvSpPr>
          <p:cNvPr id="310" name="Google Shape;310;p18"/>
          <p:cNvSpPr txBox="1"/>
          <p:nvPr/>
        </p:nvSpPr>
        <p:spPr>
          <a:xfrm>
            <a:off x="591127" y="1257975"/>
            <a:ext cx="97137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Example of graph downloaded; distribution median aqi/Wind speed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Graphs lines </a:t>
            </a:r>
            <a:endParaRPr/>
          </a:p>
        </p:txBody>
      </p:sp>
      <p:pic>
        <p:nvPicPr>
          <p:cNvPr id="317" name="Google Shape;317;p19"/>
          <p:cNvPicPr preferRelativeResize="0"/>
          <p:nvPr/>
        </p:nvPicPr>
        <p:blipFill>
          <a:blip r:embed="rId3">
            <a:alphaModFix/>
          </a:blip>
          <a:stretch>
            <a:fillRect/>
          </a:stretch>
        </p:blipFill>
        <p:spPr>
          <a:xfrm>
            <a:off x="1263650" y="2323049"/>
            <a:ext cx="3990975" cy="2725700"/>
          </a:xfrm>
          <a:prstGeom prst="rect">
            <a:avLst/>
          </a:prstGeom>
          <a:noFill/>
          <a:ln>
            <a:noFill/>
          </a:ln>
        </p:spPr>
      </p:pic>
      <p:pic>
        <p:nvPicPr>
          <p:cNvPr id="318" name="Google Shape;318;p19"/>
          <p:cNvPicPr preferRelativeResize="0"/>
          <p:nvPr/>
        </p:nvPicPr>
        <p:blipFill>
          <a:blip r:embed="rId4">
            <a:alphaModFix/>
          </a:blip>
          <a:stretch>
            <a:fillRect/>
          </a:stretch>
        </p:blipFill>
        <p:spPr>
          <a:xfrm>
            <a:off x="5896150" y="2169453"/>
            <a:ext cx="3990974" cy="2879297"/>
          </a:xfrm>
          <a:prstGeom prst="rect">
            <a:avLst/>
          </a:prstGeom>
          <a:noFill/>
          <a:ln>
            <a:noFill/>
          </a:ln>
        </p:spPr>
      </p:pic>
      <p:sp>
        <p:nvSpPr>
          <p:cNvPr id="319" name="Google Shape;319;p19"/>
          <p:cNvSpPr txBox="1"/>
          <p:nvPr/>
        </p:nvSpPr>
        <p:spPr>
          <a:xfrm>
            <a:off x="730250" y="1254125"/>
            <a:ext cx="24129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entury Gothic"/>
                <a:ea typeface="Century Gothic"/>
                <a:cs typeface="Century Gothic"/>
                <a:sym typeface="Century Gothic"/>
              </a:rPr>
              <a:t>Continent: America</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fr-FR">
                <a:latin typeface="Century Gothic"/>
                <a:ea typeface="Century Gothic"/>
                <a:cs typeface="Century Gothic"/>
                <a:sym typeface="Century Gothic"/>
              </a:rPr>
              <a:t>Country: Mexico</a:t>
            </a:r>
            <a:endParaRPr>
              <a:latin typeface="Century Gothic"/>
              <a:ea typeface="Century Gothic"/>
              <a:cs typeface="Century Gothic"/>
              <a:sym typeface="Century Gothic"/>
            </a:endParaRPr>
          </a:p>
        </p:txBody>
      </p:sp>
      <p:sp>
        <p:nvSpPr>
          <p:cNvPr id="320" name="Google Shape;320;p19"/>
          <p:cNvSpPr txBox="1"/>
          <p:nvPr/>
        </p:nvSpPr>
        <p:spPr>
          <a:xfrm>
            <a:off x="1079499" y="5284450"/>
            <a:ext cx="9287100" cy="12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sz="1200">
              <a:solidFill>
                <a:srgbClr val="00B050"/>
              </a:solidFill>
              <a:latin typeface="Century Gothic"/>
              <a:ea typeface="Century Gothic"/>
              <a:cs typeface="Century Gothic"/>
              <a:sym typeface="Century Gothic"/>
            </a:endParaRPr>
          </a:p>
          <a:p>
            <a:pPr indent="0" lvl="0" marL="0" rtl="0" algn="l">
              <a:spcBef>
                <a:spcPts val="0"/>
              </a:spcBef>
              <a:spcAft>
                <a:spcPts val="0"/>
              </a:spcAft>
              <a:buNone/>
            </a:pPr>
            <a:r>
              <a:rPr lang="fr-FR" sz="1200">
                <a:solidFill>
                  <a:schemeClr val="dk1"/>
                </a:solidFill>
                <a:latin typeface="Century Gothic"/>
                <a:ea typeface="Century Gothic"/>
                <a:cs typeface="Century Gothic"/>
                <a:sym typeface="Century Gothic"/>
              </a:rPr>
              <a:t>We notice that the evolution of the median aqi seems to follow more or less the same evolution from 2019 to this year.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Font typeface="Arial"/>
              <a:buNone/>
            </a:pPr>
            <a:r>
              <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fr-FR" sz="1200">
                <a:solidFill>
                  <a:srgbClr val="00B050"/>
                </a:solidFill>
                <a:latin typeface="Century Gothic"/>
                <a:ea typeface="Century Gothic"/>
                <a:cs typeface="Century Gothic"/>
                <a:sym typeface="Century Gothic"/>
              </a:rPr>
              <a:t>For Mexico city, the median AQI 2020 is clearly under the median AQI of 2019. This year, the city has been less pollute than the year before.</a:t>
            </a:r>
            <a:endParaRPr sz="1200">
              <a:solidFill>
                <a:srgbClr val="00B050"/>
              </a:solidFill>
              <a:latin typeface="Century Gothic"/>
              <a:ea typeface="Century Gothic"/>
              <a:cs typeface="Century Gothic"/>
              <a:sym typeface="Century Gothic"/>
            </a:endParaRPr>
          </a:p>
          <a:p>
            <a:pPr indent="0" lvl="0" marL="0" rtl="0" algn="l">
              <a:spcBef>
                <a:spcPts val="0"/>
              </a:spcBef>
              <a:spcAft>
                <a:spcPts val="0"/>
              </a:spcAft>
              <a:buClr>
                <a:schemeClr val="dk1"/>
              </a:buClr>
              <a:buFont typeface="Arial"/>
              <a:buNone/>
            </a:pPr>
            <a:r>
              <a:t/>
            </a:r>
            <a:endParaRPr sz="1200">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9ca46aa11a_0_13"/>
          <p:cNvSpPr txBox="1"/>
          <p:nvPr>
            <p:ph type="title"/>
          </p:nvPr>
        </p:nvSpPr>
        <p:spPr>
          <a:xfrm>
            <a:off x="446314" y="500215"/>
            <a:ext cx="11174100" cy="591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entury Gothic"/>
              <a:buNone/>
            </a:pPr>
            <a:r>
              <a:rPr lang="fr-FR"/>
              <a:t>Graphs lines </a:t>
            </a:r>
            <a:endParaRPr/>
          </a:p>
        </p:txBody>
      </p:sp>
      <p:pic>
        <p:nvPicPr>
          <p:cNvPr id="327" name="Google Shape;327;g9ca46aa11a_0_13"/>
          <p:cNvPicPr preferRelativeResize="0"/>
          <p:nvPr/>
        </p:nvPicPr>
        <p:blipFill>
          <a:blip r:embed="rId3">
            <a:alphaModFix/>
          </a:blip>
          <a:stretch>
            <a:fillRect/>
          </a:stretch>
        </p:blipFill>
        <p:spPr>
          <a:xfrm>
            <a:off x="1374775" y="1874975"/>
            <a:ext cx="3370592" cy="2465850"/>
          </a:xfrm>
          <a:prstGeom prst="rect">
            <a:avLst/>
          </a:prstGeom>
          <a:noFill/>
          <a:ln>
            <a:noFill/>
          </a:ln>
        </p:spPr>
      </p:pic>
      <p:pic>
        <p:nvPicPr>
          <p:cNvPr id="328" name="Google Shape;328;g9ca46aa11a_0_13"/>
          <p:cNvPicPr preferRelativeResize="0"/>
          <p:nvPr/>
        </p:nvPicPr>
        <p:blipFill>
          <a:blip r:embed="rId4">
            <a:alphaModFix/>
          </a:blip>
          <a:stretch>
            <a:fillRect/>
          </a:stretch>
        </p:blipFill>
        <p:spPr>
          <a:xfrm>
            <a:off x="7320107" y="1800900"/>
            <a:ext cx="3663444" cy="2614000"/>
          </a:xfrm>
          <a:prstGeom prst="rect">
            <a:avLst/>
          </a:prstGeom>
          <a:noFill/>
          <a:ln>
            <a:noFill/>
          </a:ln>
        </p:spPr>
      </p:pic>
      <p:sp>
        <p:nvSpPr>
          <p:cNvPr id="329" name="Google Shape;329;g9ca46aa11a_0_13"/>
          <p:cNvSpPr txBox="1"/>
          <p:nvPr/>
        </p:nvSpPr>
        <p:spPr>
          <a:xfrm>
            <a:off x="1939000" y="1091213"/>
            <a:ext cx="24129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entury Gothic"/>
                <a:ea typeface="Century Gothic"/>
                <a:cs typeface="Century Gothic"/>
                <a:sym typeface="Century Gothic"/>
              </a:rPr>
              <a:t>Continent: America</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fr-FR">
                <a:latin typeface="Century Gothic"/>
                <a:ea typeface="Century Gothic"/>
                <a:cs typeface="Century Gothic"/>
                <a:sym typeface="Century Gothic"/>
              </a:rPr>
              <a:t>Country: Canada</a:t>
            </a:r>
            <a:endParaRPr>
              <a:latin typeface="Century Gothic"/>
              <a:ea typeface="Century Gothic"/>
              <a:cs typeface="Century Gothic"/>
              <a:sym typeface="Century Gothic"/>
            </a:endParaRPr>
          </a:p>
        </p:txBody>
      </p:sp>
      <p:sp>
        <p:nvSpPr>
          <p:cNvPr id="330" name="Google Shape;330;g9ca46aa11a_0_13"/>
          <p:cNvSpPr txBox="1"/>
          <p:nvPr/>
        </p:nvSpPr>
        <p:spPr>
          <a:xfrm>
            <a:off x="7699425" y="1091225"/>
            <a:ext cx="24129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entury Gothic"/>
                <a:ea typeface="Century Gothic"/>
                <a:cs typeface="Century Gothic"/>
                <a:sym typeface="Century Gothic"/>
              </a:rPr>
              <a:t>Continent: America</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fr-FR">
                <a:latin typeface="Century Gothic"/>
                <a:ea typeface="Century Gothic"/>
                <a:cs typeface="Century Gothic"/>
                <a:sym typeface="Century Gothic"/>
              </a:rPr>
              <a:t>Country: USA</a:t>
            </a:r>
            <a:endParaRPr>
              <a:latin typeface="Century Gothic"/>
              <a:ea typeface="Century Gothic"/>
              <a:cs typeface="Century Gothic"/>
              <a:sym typeface="Century Gothic"/>
            </a:endParaRPr>
          </a:p>
        </p:txBody>
      </p:sp>
      <p:pic>
        <p:nvPicPr>
          <p:cNvPr id="331" name="Google Shape;331;g9ca46aa11a_0_13"/>
          <p:cNvPicPr preferRelativeResize="0"/>
          <p:nvPr/>
        </p:nvPicPr>
        <p:blipFill>
          <a:blip r:embed="rId5">
            <a:alphaModFix/>
          </a:blip>
          <a:stretch>
            <a:fillRect/>
          </a:stretch>
        </p:blipFill>
        <p:spPr>
          <a:xfrm>
            <a:off x="7320100" y="4414900"/>
            <a:ext cx="3663450" cy="2443100"/>
          </a:xfrm>
          <a:prstGeom prst="rect">
            <a:avLst/>
          </a:prstGeom>
          <a:noFill/>
          <a:ln>
            <a:noFill/>
          </a:ln>
        </p:spPr>
      </p:pic>
      <p:pic>
        <p:nvPicPr>
          <p:cNvPr id="332" name="Google Shape;332;g9ca46aa11a_0_13"/>
          <p:cNvPicPr preferRelativeResize="0"/>
          <p:nvPr/>
        </p:nvPicPr>
        <p:blipFill>
          <a:blip r:embed="rId6">
            <a:alphaModFix/>
          </a:blip>
          <a:stretch>
            <a:fillRect/>
          </a:stretch>
        </p:blipFill>
        <p:spPr>
          <a:xfrm>
            <a:off x="3678627" y="4417025"/>
            <a:ext cx="2963799" cy="805125"/>
          </a:xfrm>
          <a:prstGeom prst="rect">
            <a:avLst/>
          </a:prstGeom>
          <a:noFill/>
          <a:ln>
            <a:noFill/>
          </a:ln>
        </p:spPr>
      </p:pic>
      <p:sp>
        <p:nvSpPr>
          <p:cNvPr id="333" name="Google Shape;333;g9ca46aa11a_0_13"/>
          <p:cNvSpPr txBox="1"/>
          <p:nvPr/>
        </p:nvSpPr>
        <p:spPr>
          <a:xfrm>
            <a:off x="675725" y="5679625"/>
            <a:ext cx="5966700" cy="805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rgbClr val="00B050"/>
              </a:solidFill>
              <a:latin typeface="Century Gothic"/>
              <a:ea typeface="Century Gothic"/>
              <a:cs typeface="Century Gothic"/>
              <a:sym typeface="Century Gothic"/>
            </a:endParaRPr>
          </a:p>
          <a:p>
            <a:pPr indent="0" lvl="0" marL="0" rtl="0" algn="l">
              <a:spcBef>
                <a:spcPts val="0"/>
              </a:spcBef>
              <a:spcAft>
                <a:spcPts val="0"/>
              </a:spcAft>
              <a:buNone/>
            </a:pPr>
            <a:r>
              <a:rPr lang="fr-FR" sz="1200">
                <a:solidFill>
                  <a:schemeClr val="dk1"/>
                </a:solidFill>
                <a:latin typeface="Century Gothic"/>
                <a:ea typeface="Century Gothic"/>
                <a:cs typeface="Century Gothic"/>
                <a:sym typeface="Century Gothic"/>
              </a:rPr>
              <a:t>Here also, w</a:t>
            </a:r>
            <a:r>
              <a:rPr lang="fr-FR" sz="1200">
                <a:solidFill>
                  <a:schemeClr val="dk1"/>
                </a:solidFill>
                <a:latin typeface="Century Gothic"/>
                <a:ea typeface="Century Gothic"/>
                <a:cs typeface="Century Gothic"/>
                <a:sym typeface="Century Gothic"/>
              </a:rPr>
              <a:t>e notice that the evolution of the median aqi seems to follow more or less the same evolution from 2019 to this year.</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rgbClr val="00B050"/>
              </a:solidFill>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p:txBody>
      </p:sp>
      <p:sp>
        <p:nvSpPr>
          <p:cNvPr id="334" name="Google Shape;334;g9ca46aa11a_0_13"/>
          <p:cNvSpPr txBox="1"/>
          <p:nvPr/>
        </p:nvSpPr>
        <p:spPr>
          <a:xfrm>
            <a:off x="293925" y="4376450"/>
            <a:ext cx="3285900" cy="130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fr-FR" sz="1200">
                <a:solidFill>
                  <a:srgbClr val="7E0023"/>
                </a:solidFill>
                <a:latin typeface="Century Gothic"/>
                <a:ea typeface="Century Gothic"/>
                <a:cs typeface="Century Gothic"/>
                <a:sym typeface="Century Gothic"/>
              </a:rPr>
              <a:t>This article talk about fires</a:t>
            </a:r>
            <a:endParaRPr b="1" sz="1200">
              <a:solidFill>
                <a:srgbClr val="7E0023"/>
              </a:solidFill>
              <a:latin typeface="Century Gothic"/>
              <a:ea typeface="Century Gothic"/>
              <a:cs typeface="Century Gothic"/>
              <a:sym typeface="Century Gothic"/>
            </a:endParaRPr>
          </a:p>
          <a:p>
            <a:pPr indent="0" lvl="0" marL="0" rtl="0" algn="l">
              <a:spcBef>
                <a:spcPts val="0"/>
              </a:spcBef>
              <a:spcAft>
                <a:spcPts val="0"/>
              </a:spcAft>
              <a:buNone/>
            </a:pPr>
            <a:r>
              <a:rPr b="1" lang="fr-FR" sz="1200">
                <a:solidFill>
                  <a:srgbClr val="7E0023"/>
                </a:solidFill>
                <a:latin typeface="Century Gothic"/>
                <a:ea typeface="Century Gothic"/>
                <a:cs typeface="Century Gothic"/>
                <a:sym typeface="Century Gothic"/>
              </a:rPr>
              <a:t>from usa that has had very high risks for air quality in Vancouver.</a:t>
            </a:r>
            <a:endParaRPr b="1" sz="1200">
              <a:solidFill>
                <a:srgbClr val="7E0023"/>
              </a:solidFill>
              <a:latin typeface="Century Gothic"/>
              <a:ea typeface="Century Gothic"/>
              <a:cs typeface="Century Gothic"/>
              <a:sym typeface="Century Gothic"/>
            </a:endParaRPr>
          </a:p>
          <a:p>
            <a:pPr indent="0" lvl="0" marL="0" rtl="0" algn="l">
              <a:spcBef>
                <a:spcPts val="0"/>
              </a:spcBef>
              <a:spcAft>
                <a:spcPts val="0"/>
              </a:spcAft>
              <a:buNone/>
            </a:pPr>
            <a:r>
              <a:rPr b="1" lang="fr-FR" sz="1200">
                <a:solidFill>
                  <a:srgbClr val="7E0023"/>
                </a:solidFill>
                <a:latin typeface="Century Gothic"/>
                <a:ea typeface="Century Gothic"/>
                <a:cs typeface="Century Gothic"/>
                <a:sym typeface="Century Gothic"/>
              </a:rPr>
              <a:t>We relate the hill of the median AQI with this information.</a:t>
            </a:r>
            <a:endParaRPr b="1" sz="1200">
              <a:solidFill>
                <a:srgbClr val="7E0023"/>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0"/>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Graphs lines </a:t>
            </a:r>
            <a:endParaRPr/>
          </a:p>
        </p:txBody>
      </p:sp>
      <p:pic>
        <p:nvPicPr>
          <p:cNvPr id="341" name="Google Shape;341;p20"/>
          <p:cNvPicPr preferRelativeResize="0"/>
          <p:nvPr/>
        </p:nvPicPr>
        <p:blipFill>
          <a:blip r:embed="rId3">
            <a:alphaModFix/>
          </a:blip>
          <a:stretch>
            <a:fillRect/>
          </a:stretch>
        </p:blipFill>
        <p:spPr>
          <a:xfrm>
            <a:off x="1381125" y="1962675"/>
            <a:ext cx="4845499" cy="3244325"/>
          </a:xfrm>
          <a:prstGeom prst="rect">
            <a:avLst/>
          </a:prstGeom>
          <a:noFill/>
          <a:ln>
            <a:noFill/>
          </a:ln>
        </p:spPr>
      </p:pic>
      <p:pic>
        <p:nvPicPr>
          <p:cNvPr id="342" name="Google Shape;342;p20"/>
          <p:cNvPicPr preferRelativeResize="0"/>
          <p:nvPr/>
        </p:nvPicPr>
        <p:blipFill>
          <a:blip r:embed="rId4">
            <a:alphaModFix/>
          </a:blip>
          <a:stretch>
            <a:fillRect/>
          </a:stretch>
        </p:blipFill>
        <p:spPr>
          <a:xfrm>
            <a:off x="6661695" y="2032519"/>
            <a:ext cx="4854029" cy="3174471"/>
          </a:xfrm>
          <a:prstGeom prst="rect">
            <a:avLst/>
          </a:prstGeom>
          <a:noFill/>
          <a:ln>
            <a:noFill/>
          </a:ln>
        </p:spPr>
      </p:pic>
      <p:sp>
        <p:nvSpPr>
          <p:cNvPr id="343" name="Google Shape;343;p20"/>
          <p:cNvSpPr txBox="1"/>
          <p:nvPr/>
        </p:nvSpPr>
        <p:spPr>
          <a:xfrm>
            <a:off x="796000" y="1091213"/>
            <a:ext cx="24129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entury Gothic"/>
                <a:ea typeface="Century Gothic"/>
                <a:cs typeface="Century Gothic"/>
                <a:sym typeface="Century Gothic"/>
              </a:rPr>
              <a:t>Continent: Oceania</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fr-FR">
                <a:latin typeface="Century Gothic"/>
                <a:ea typeface="Century Gothic"/>
                <a:cs typeface="Century Gothic"/>
                <a:sym typeface="Century Gothic"/>
              </a:rPr>
              <a:t>Country: Australia</a:t>
            </a:r>
            <a:endParaRPr>
              <a:latin typeface="Century Gothic"/>
              <a:ea typeface="Century Gothic"/>
              <a:cs typeface="Century Gothic"/>
              <a:sym typeface="Century Gothic"/>
            </a:endParaRPr>
          </a:p>
        </p:txBody>
      </p:sp>
      <p:sp>
        <p:nvSpPr>
          <p:cNvPr id="344" name="Google Shape;344;p20"/>
          <p:cNvSpPr txBox="1"/>
          <p:nvPr/>
        </p:nvSpPr>
        <p:spPr>
          <a:xfrm>
            <a:off x="675725" y="5679625"/>
            <a:ext cx="10754400" cy="1178400"/>
          </a:xfrm>
          <a:prstGeom prst="rect">
            <a:avLst/>
          </a:prstGeom>
          <a:noFill/>
          <a:ln>
            <a:noFill/>
          </a:ln>
        </p:spPr>
        <p:txBody>
          <a:bodyPr anchorCtr="0" anchor="t" bIns="45700" lIns="91425" spcFirstLastPara="1" rIns="91425" wrap="square" tIns="45700">
            <a:noAutofit/>
          </a:bodyPr>
          <a:lstStyle/>
          <a:p>
            <a:pPr indent="0" lvl="0" marL="0" marR="38100" rtl="0" algn="l">
              <a:lnSpc>
                <a:spcPct val="128571"/>
              </a:lnSpc>
              <a:spcBef>
                <a:spcPts val="0"/>
              </a:spcBef>
              <a:spcAft>
                <a:spcPts val="0"/>
              </a:spcAft>
              <a:buClr>
                <a:schemeClr val="dk1"/>
              </a:buClr>
              <a:buSzPts val="1100"/>
              <a:buFont typeface="Arial"/>
              <a:buNone/>
            </a:pPr>
            <a:r>
              <a:rPr b="1" lang="fr-FR" sz="1200">
                <a:solidFill>
                  <a:srgbClr val="7E0023"/>
                </a:solidFill>
                <a:highlight>
                  <a:srgbClr val="F8F9FA"/>
                </a:highlight>
                <a:latin typeface="Century Gothic"/>
                <a:ea typeface="Century Gothic"/>
                <a:cs typeface="Century Gothic"/>
                <a:sym typeface="Century Gothic"/>
              </a:rPr>
              <a:t>Bushfires in Australia from november 2019 to january 2020 has to be related to the hill in the graph. These fires now start at the same periods of the year. Other examples in the world of periodics bushfires : California, Chile.</a:t>
            </a:r>
            <a:endParaRPr b="1" sz="1200">
              <a:solidFill>
                <a:srgbClr val="7E0023"/>
              </a:solidFill>
              <a:highlight>
                <a:srgbClr val="F8F9FA"/>
              </a:highlight>
              <a:latin typeface="Century Gothic"/>
              <a:ea typeface="Century Gothic"/>
              <a:cs typeface="Century Gothic"/>
              <a:sym typeface="Century Gothic"/>
            </a:endParaRPr>
          </a:p>
          <a:p>
            <a:pPr indent="0" lvl="0" marL="0" rtl="0" algn="l">
              <a:spcBef>
                <a:spcPts val="0"/>
              </a:spcBef>
              <a:spcAft>
                <a:spcPts val="0"/>
              </a:spcAft>
              <a:buNone/>
            </a:pPr>
            <a:r>
              <a:t/>
            </a:r>
            <a:endParaRPr b="1" sz="1200">
              <a:solidFill>
                <a:srgbClr val="00B050"/>
              </a:solidFill>
              <a:latin typeface="Century Gothic"/>
              <a:ea typeface="Century Gothic"/>
              <a:cs typeface="Century Gothic"/>
              <a:sym typeface="Century Gothic"/>
            </a:endParaRPr>
          </a:p>
          <a:p>
            <a:pPr indent="0" lvl="0" marL="0" rtl="0" algn="l">
              <a:spcBef>
                <a:spcPts val="0"/>
              </a:spcBef>
              <a:spcAft>
                <a:spcPts val="0"/>
              </a:spcAft>
              <a:buNone/>
            </a:pPr>
            <a:r>
              <a:rPr b="1" lang="fr-FR" sz="1200">
                <a:latin typeface="Century Gothic"/>
                <a:ea typeface="Century Gothic"/>
                <a:cs typeface="Century Gothic"/>
                <a:sym typeface="Century Gothic"/>
              </a:rPr>
              <a:t>https://www.bbc.com/news/world-australia-50951043</a:t>
            </a:r>
            <a:endParaRPr b="1" sz="1200">
              <a:latin typeface="Century Gothic"/>
              <a:ea typeface="Century Gothic"/>
              <a:cs typeface="Century Gothic"/>
              <a:sym typeface="Century Gothic"/>
            </a:endParaRPr>
          </a:p>
          <a:p>
            <a:pPr indent="0" lvl="0" marL="0" marR="0" rtl="0" algn="l">
              <a:spcBef>
                <a:spcPts val="0"/>
              </a:spcBef>
              <a:spcAft>
                <a:spcPts val="0"/>
              </a:spcAft>
              <a:buNone/>
            </a:pPr>
            <a:r>
              <a:t/>
            </a:r>
            <a:endParaRPr b="1" sz="1200">
              <a:solidFill>
                <a:srgbClr val="00B050"/>
              </a:solidFill>
              <a:latin typeface="Century Gothic"/>
              <a:ea typeface="Century Gothic"/>
              <a:cs typeface="Century Gothic"/>
              <a:sym typeface="Century Gothic"/>
            </a:endParaRPr>
          </a:p>
          <a:p>
            <a:pPr indent="0" lvl="0" marL="0" rtl="0" algn="l">
              <a:spcBef>
                <a:spcPts val="0"/>
              </a:spcBef>
              <a:spcAft>
                <a:spcPts val="0"/>
              </a:spcAft>
              <a:buNone/>
            </a:pPr>
            <a:r>
              <a:t/>
            </a:r>
            <a:endParaRPr b="1" sz="1200">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1"/>
          <p:cNvSpPr txBox="1"/>
          <p:nvPr>
            <p:ph type="title"/>
          </p:nvPr>
        </p:nvSpPr>
        <p:spPr>
          <a:xfrm>
            <a:off x="446314" y="111765"/>
            <a:ext cx="11174100" cy="5910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Graphs lines </a:t>
            </a:r>
            <a:endParaRPr/>
          </a:p>
        </p:txBody>
      </p:sp>
      <p:pic>
        <p:nvPicPr>
          <p:cNvPr id="351" name="Google Shape;351;p21"/>
          <p:cNvPicPr preferRelativeResize="0"/>
          <p:nvPr/>
        </p:nvPicPr>
        <p:blipFill>
          <a:blip r:embed="rId3">
            <a:alphaModFix/>
          </a:blip>
          <a:stretch>
            <a:fillRect/>
          </a:stretch>
        </p:blipFill>
        <p:spPr>
          <a:xfrm>
            <a:off x="0" y="789850"/>
            <a:ext cx="4102100" cy="2914288"/>
          </a:xfrm>
          <a:prstGeom prst="rect">
            <a:avLst/>
          </a:prstGeom>
          <a:noFill/>
          <a:ln>
            <a:noFill/>
          </a:ln>
        </p:spPr>
      </p:pic>
      <p:pic>
        <p:nvPicPr>
          <p:cNvPr id="352" name="Google Shape;352;p21"/>
          <p:cNvPicPr preferRelativeResize="0"/>
          <p:nvPr/>
        </p:nvPicPr>
        <p:blipFill>
          <a:blip r:embed="rId4">
            <a:alphaModFix/>
          </a:blip>
          <a:stretch>
            <a:fillRect/>
          </a:stretch>
        </p:blipFill>
        <p:spPr>
          <a:xfrm>
            <a:off x="7758667" y="767300"/>
            <a:ext cx="4252358" cy="2959400"/>
          </a:xfrm>
          <a:prstGeom prst="rect">
            <a:avLst/>
          </a:prstGeom>
          <a:noFill/>
          <a:ln>
            <a:noFill/>
          </a:ln>
        </p:spPr>
      </p:pic>
      <p:pic>
        <p:nvPicPr>
          <p:cNvPr id="353" name="Google Shape;353;p21"/>
          <p:cNvPicPr preferRelativeResize="0"/>
          <p:nvPr/>
        </p:nvPicPr>
        <p:blipFill>
          <a:blip r:embed="rId5">
            <a:alphaModFix/>
          </a:blip>
          <a:stretch>
            <a:fillRect/>
          </a:stretch>
        </p:blipFill>
        <p:spPr>
          <a:xfrm>
            <a:off x="103200" y="3717375"/>
            <a:ext cx="3998900" cy="2862300"/>
          </a:xfrm>
          <a:prstGeom prst="rect">
            <a:avLst/>
          </a:prstGeom>
          <a:noFill/>
          <a:ln>
            <a:noFill/>
          </a:ln>
        </p:spPr>
      </p:pic>
      <p:pic>
        <p:nvPicPr>
          <p:cNvPr id="354" name="Google Shape;354;p21"/>
          <p:cNvPicPr preferRelativeResize="0"/>
          <p:nvPr/>
        </p:nvPicPr>
        <p:blipFill>
          <a:blip r:embed="rId6">
            <a:alphaModFix/>
          </a:blip>
          <a:stretch>
            <a:fillRect/>
          </a:stretch>
        </p:blipFill>
        <p:spPr>
          <a:xfrm>
            <a:off x="7851150" y="3703455"/>
            <a:ext cx="4102100" cy="2939144"/>
          </a:xfrm>
          <a:prstGeom prst="rect">
            <a:avLst/>
          </a:prstGeom>
          <a:noFill/>
          <a:ln>
            <a:noFill/>
          </a:ln>
        </p:spPr>
      </p:pic>
      <p:sp>
        <p:nvSpPr>
          <p:cNvPr id="355" name="Google Shape;355;p21"/>
          <p:cNvSpPr txBox="1"/>
          <p:nvPr/>
        </p:nvSpPr>
        <p:spPr>
          <a:xfrm>
            <a:off x="4853650" y="472093"/>
            <a:ext cx="24129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entury Gothic"/>
                <a:ea typeface="Century Gothic"/>
                <a:cs typeface="Century Gothic"/>
                <a:sym typeface="Century Gothic"/>
              </a:rPr>
              <a:t>Continent: Asia</a:t>
            </a:r>
            <a:endParaRPr>
              <a:latin typeface="Century Gothic"/>
              <a:ea typeface="Century Gothic"/>
              <a:cs typeface="Century Gothic"/>
              <a:sym typeface="Century Gothic"/>
            </a:endParaRPr>
          </a:p>
        </p:txBody>
      </p:sp>
      <p:sp>
        <p:nvSpPr>
          <p:cNvPr id="356" name="Google Shape;356;p21"/>
          <p:cNvSpPr txBox="1"/>
          <p:nvPr/>
        </p:nvSpPr>
        <p:spPr>
          <a:xfrm>
            <a:off x="4102100" y="2984825"/>
            <a:ext cx="3656700" cy="350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fr-FR" sz="1200">
                <a:solidFill>
                  <a:srgbClr val="FFDE33"/>
                </a:solidFill>
                <a:latin typeface="Century Gothic"/>
                <a:ea typeface="Century Gothic"/>
                <a:cs typeface="Century Gothic"/>
                <a:sym typeface="Century Gothic"/>
              </a:rPr>
              <a:t>In Asia, we observe that the period from may to septembre is where the pollution is the lower.</a:t>
            </a:r>
            <a:endParaRPr b="1" sz="1200">
              <a:solidFill>
                <a:srgbClr val="FFDE33"/>
              </a:solidFill>
              <a:latin typeface="Century Gothic"/>
              <a:ea typeface="Century Gothic"/>
              <a:cs typeface="Century Gothic"/>
              <a:sym typeface="Century Gothic"/>
            </a:endParaRPr>
          </a:p>
          <a:p>
            <a:pPr indent="0" lvl="0" marL="0" rtl="0" algn="l">
              <a:spcBef>
                <a:spcPts val="0"/>
              </a:spcBef>
              <a:spcAft>
                <a:spcPts val="0"/>
              </a:spcAft>
              <a:buNone/>
            </a:pPr>
            <a:r>
              <a:t/>
            </a:r>
            <a:endParaRPr b="1" sz="1200">
              <a:solidFill>
                <a:srgbClr val="FF9933"/>
              </a:solidFill>
              <a:latin typeface="Century Gothic"/>
              <a:ea typeface="Century Gothic"/>
              <a:cs typeface="Century Gothic"/>
              <a:sym typeface="Century Gothic"/>
            </a:endParaRPr>
          </a:p>
          <a:p>
            <a:pPr indent="0" lvl="0" marL="0" rtl="0" algn="l">
              <a:spcBef>
                <a:spcPts val="0"/>
              </a:spcBef>
              <a:spcAft>
                <a:spcPts val="0"/>
              </a:spcAft>
              <a:buNone/>
            </a:pPr>
            <a:r>
              <a:rPr b="1" lang="fr-FR" sz="1200">
                <a:solidFill>
                  <a:srgbClr val="7E0023"/>
                </a:solidFill>
                <a:latin typeface="Century Gothic"/>
                <a:ea typeface="Century Gothic"/>
                <a:cs typeface="Century Gothic"/>
                <a:sym typeface="Century Gothic"/>
              </a:rPr>
              <a:t>But Dheli is always very pollute all the year.</a:t>
            </a:r>
            <a:endParaRPr b="1" sz="1200">
              <a:solidFill>
                <a:srgbClr val="7E0023"/>
              </a:solidFill>
              <a:latin typeface="Century Gothic"/>
              <a:ea typeface="Century Gothic"/>
              <a:cs typeface="Century Gothic"/>
              <a:sym typeface="Century Gothic"/>
            </a:endParaRPr>
          </a:p>
          <a:p>
            <a:pPr indent="0" lvl="0" marL="0" rtl="0" algn="l">
              <a:spcBef>
                <a:spcPts val="0"/>
              </a:spcBef>
              <a:spcAft>
                <a:spcPts val="0"/>
              </a:spcAft>
              <a:buNone/>
            </a:pPr>
            <a:r>
              <a:t/>
            </a:r>
            <a:endParaRPr b="1" sz="1200">
              <a:solidFill>
                <a:srgbClr val="FF9933"/>
              </a:solidFill>
              <a:latin typeface="Century Gothic"/>
              <a:ea typeface="Century Gothic"/>
              <a:cs typeface="Century Gothic"/>
              <a:sym typeface="Century Gothic"/>
            </a:endParaRPr>
          </a:p>
          <a:p>
            <a:pPr indent="0" lvl="0" marL="0" rtl="0" algn="l">
              <a:spcBef>
                <a:spcPts val="0"/>
              </a:spcBef>
              <a:spcAft>
                <a:spcPts val="0"/>
              </a:spcAft>
              <a:buNone/>
            </a:pPr>
            <a:r>
              <a:rPr b="1" lang="fr-FR" sz="1200">
                <a:solidFill>
                  <a:srgbClr val="FF9933"/>
                </a:solidFill>
                <a:latin typeface="Century Gothic"/>
                <a:ea typeface="Century Gothic"/>
                <a:cs typeface="Century Gothic"/>
                <a:sym typeface="Century Gothic"/>
              </a:rPr>
              <a:t>Bangkok, Seoul may have a median of AQI very high that’s mean is very pollute some months of the year.</a:t>
            </a:r>
            <a:endParaRPr b="1" sz="1200">
              <a:solidFill>
                <a:srgbClr val="FF9933"/>
              </a:solidFill>
              <a:latin typeface="Century Gothic"/>
              <a:ea typeface="Century Gothic"/>
              <a:cs typeface="Century Gothic"/>
              <a:sym typeface="Century Gothic"/>
            </a:endParaRPr>
          </a:p>
          <a:p>
            <a:pPr indent="0" lvl="0" marL="0" rtl="0" algn="l">
              <a:spcBef>
                <a:spcPts val="0"/>
              </a:spcBef>
              <a:spcAft>
                <a:spcPts val="0"/>
              </a:spcAft>
              <a:buNone/>
            </a:pPr>
            <a:r>
              <a:t/>
            </a:r>
            <a:endParaRPr b="1" sz="1200">
              <a:solidFill>
                <a:srgbClr val="FF9933"/>
              </a:solidFill>
              <a:latin typeface="Century Gothic"/>
              <a:ea typeface="Century Gothic"/>
              <a:cs typeface="Century Gothic"/>
              <a:sym typeface="Century Gothic"/>
            </a:endParaRPr>
          </a:p>
          <a:p>
            <a:pPr indent="0" lvl="0" marL="0" rtl="0" algn="l">
              <a:spcBef>
                <a:spcPts val="0"/>
              </a:spcBef>
              <a:spcAft>
                <a:spcPts val="0"/>
              </a:spcAft>
              <a:buNone/>
            </a:pPr>
            <a:r>
              <a:t/>
            </a:r>
            <a:endParaRPr b="1" sz="1200">
              <a:solidFill>
                <a:srgbClr val="FF9933"/>
              </a:solidFill>
              <a:latin typeface="Century Gothic"/>
              <a:ea typeface="Century Gothic"/>
              <a:cs typeface="Century Gothic"/>
              <a:sym typeface="Century Gothic"/>
            </a:endParaRPr>
          </a:p>
          <a:p>
            <a:pPr indent="0" lvl="0" marL="0" rtl="0" algn="l">
              <a:spcBef>
                <a:spcPts val="0"/>
              </a:spcBef>
              <a:spcAft>
                <a:spcPts val="0"/>
              </a:spcAft>
              <a:buNone/>
            </a:pPr>
            <a:r>
              <a:rPr b="1" lang="fr-FR" sz="1200">
                <a:solidFill>
                  <a:srgbClr val="FF9933"/>
                </a:solidFill>
                <a:latin typeface="Century Gothic"/>
                <a:ea typeface="Century Gothic"/>
                <a:cs typeface="Century Gothic"/>
                <a:sym typeface="Century Gothic"/>
              </a:rPr>
              <a:t>.</a:t>
            </a:r>
            <a:endParaRPr b="1" sz="1200">
              <a:solidFill>
                <a:srgbClr val="FF9933"/>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2"/>
          <p:cNvSpPr txBox="1"/>
          <p:nvPr>
            <p:ph type="title"/>
          </p:nvPr>
        </p:nvSpPr>
        <p:spPr>
          <a:xfrm>
            <a:off x="446389" y="123602"/>
            <a:ext cx="11174100" cy="5910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Graphs lines </a:t>
            </a:r>
            <a:endParaRPr/>
          </a:p>
        </p:txBody>
      </p:sp>
      <p:pic>
        <p:nvPicPr>
          <p:cNvPr id="363" name="Google Shape;363;p22"/>
          <p:cNvPicPr preferRelativeResize="0"/>
          <p:nvPr/>
        </p:nvPicPr>
        <p:blipFill>
          <a:blip r:embed="rId3">
            <a:alphaModFix/>
          </a:blip>
          <a:stretch>
            <a:fillRect/>
          </a:stretch>
        </p:blipFill>
        <p:spPr>
          <a:xfrm>
            <a:off x="152400" y="783175"/>
            <a:ext cx="4070350" cy="2983000"/>
          </a:xfrm>
          <a:prstGeom prst="rect">
            <a:avLst/>
          </a:prstGeom>
          <a:noFill/>
          <a:ln>
            <a:noFill/>
          </a:ln>
        </p:spPr>
      </p:pic>
      <p:pic>
        <p:nvPicPr>
          <p:cNvPr id="364" name="Google Shape;364;p22"/>
          <p:cNvPicPr preferRelativeResize="0"/>
          <p:nvPr/>
        </p:nvPicPr>
        <p:blipFill>
          <a:blip r:embed="rId4">
            <a:alphaModFix/>
          </a:blip>
          <a:stretch>
            <a:fillRect/>
          </a:stretch>
        </p:blipFill>
        <p:spPr>
          <a:xfrm>
            <a:off x="7791450" y="714600"/>
            <a:ext cx="4070351" cy="2936900"/>
          </a:xfrm>
          <a:prstGeom prst="rect">
            <a:avLst/>
          </a:prstGeom>
          <a:noFill/>
          <a:ln>
            <a:noFill/>
          </a:ln>
        </p:spPr>
      </p:pic>
      <p:pic>
        <p:nvPicPr>
          <p:cNvPr id="365" name="Google Shape;365;p22"/>
          <p:cNvPicPr preferRelativeResize="0"/>
          <p:nvPr/>
        </p:nvPicPr>
        <p:blipFill>
          <a:blip r:embed="rId5">
            <a:alphaModFix/>
          </a:blip>
          <a:stretch>
            <a:fillRect/>
          </a:stretch>
        </p:blipFill>
        <p:spPr>
          <a:xfrm>
            <a:off x="4020985" y="3589350"/>
            <a:ext cx="4154639" cy="2983000"/>
          </a:xfrm>
          <a:prstGeom prst="rect">
            <a:avLst/>
          </a:prstGeom>
          <a:noFill/>
          <a:ln>
            <a:noFill/>
          </a:ln>
        </p:spPr>
      </p:pic>
      <p:sp>
        <p:nvSpPr>
          <p:cNvPr id="366" name="Google Shape;366;p22"/>
          <p:cNvSpPr txBox="1"/>
          <p:nvPr/>
        </p:nvSpPr>
        <p:spPr>
          <a:xfrm>
            <a:off x="4853650" y="472093"/>
            <a:ext cx="24129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entury Gothic"/>
                <a:ea typeface="Century Gothic"/>
                <a:cs typeface="Century Gothic"/>
                <a:sym typeface="Century Gothic"/>
              </a:rPr>
              <a:t>Continent: Europe</a:t>
            </a:r>
            <a:endParaRPr>
              <a:latin typeface="Century Gothic"/>
              <a:ea typeface="Century Gothic"/>
              <a:cs typeface="Century Gothic"/>
              <a:sym typeface="Century Gothic"/>
            </a:endParaRPr>
          </a:p>
        </p:txBody>
      </p:sp>
      <p:sp>
        <p:nvSpPr>
          <p:cNvPr id="367" name="Google Shape;367;p22"/>
          <p:cNvSpPr txBox="1"/>
          <p:nvPr/>
        </p:nvSpPr>
        <p:spPr>
          <a:xfrm>
            <a:off x="4363350" y="1743200"/>
            <a:ext cx="3656700" cy="1013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fr-FR" sz="1200">
                <a:solidFill>
                  <a:srgbClr val="38761D"/>
                </a:solidFill>
                <a:latin typeface="Century Gothic"/>
                <a:ea typeface="Century Gothic"/>
                <a:cs typeface="Century Gothic"/>
                <a:sym typeface="Century Gothic"/>
              </a:rPr>
              <a:t>In Europe, these cities are always under a median IQA of 70 so beetween a good and Modarate level of pollution.</a:t>
            </a:r>
            <a:endParaRPr b="1" sz="1200">
              <a:solidFill>
                <a:srgbClr val="38761D"/>
              </a:solidFill>
              <a:latin typeface="Century Gothic"/>
              <a:ea typeface="Century Gothic"/>
              <a:cs typeface="Century Gothic"/>
              <a:sym typeface="Century Gothic"/>
            </a:endParaRPr>
          </a:p>
          <a:p>
            <a:pPr indent="0" lvl="0" marL="0" rtl="0" algn="l">
              <a:spcBef>
                <a:spcPts val="0"/>
              </a:spcBef>
              <a:spcAft>
                <a:spcPts val="0"/>
              </a:spcAft>
              <a:buNone/>
            </a:pPr>
            <a:r>
              <a:t/>
            </a:r>
            <a:endParaRPr b="1" sz="1200">
              <a:solidFill>
                <a:srgbClr val="FF9933"/>
              </a:solidFill>
              <a:latin typeface="Century Gothic"/>
              <a:ea typeface="Century Gothic"/>
              <a:cs typeface="Century Gothic"/>
              <a:sym typeface="Century Gothic"/>
            </a:endParaRPr>
          </a:p>
          <a:p>
            <a:pPr indent="0" lvl="0" marL="0" rtl="0" algn="l">
              <a:spcBef>
                <a:spcPts val="0"/>
              </a:spcBef>
              <a:spcAft>
                <a:spcPts val="0"/>
              </a:spcAft>
              <a:buNone/>
            </a:pPr>
            <a:r>
              <a:t/>
            </a:r>
            <a:endParaRPr b="1" sz="1200">
              <a:solidFill>
                <a:srgbClr val="FF9933"/>
              </a:solidFill>
              <a:latin typeface="Century Gothic"/>
              <a:ea typeface="Century Gothic"/>
              <a:cs typeface="Century Gothic"/>
              <a:sym typeface="Century Gothic"/>
            </a:endParaRPr>
          </a:p>
          <a:p>
            <a:pPr indent="0" lvl="0" marL="0" rtl="0" algn="l">
              <a:spcBef>
                <a:spcPts val="0"/>
              </a:spcBef>
              <a:spcAft>
                <a:spcPts val="0"/>
              </a:spcAft>
              <a:buNone/>
            </a:pPr>
            <a:r>
              <a:t/>
            </a:r>
            <a:endParaRPr b="1" sz="1200">
              <a:solidFill>
                <a:srgbClr val="FF9933"/>
              </a:solidFill>
              <a:latin typeface="Century Gothic"/>
              <a:ea typeface="Century Gothic"/>
              <a:cs typeface="Century Gothic"/>
              <a:sym typeface="Century Gothic"/>
            </a:endParaRPr>
          </a:p>
          <a:p>
            <a:pPr indent="0" lvl="0" marL="0" rtl="0" algn="l">
              <a:spcBef>
                <a:spcPts val="0"/>
              </a:spcBef>
              <a:spcAft>
                <a:spcPts val="0"/>
              </a:spcAft>
              <a:buNone/>
            </a:pPr>
            <a:r>
              <a:t/>
            </a:r>
            <a:endParaRPr b="1" sz="1200">
              <a:solidFill>
                <a:srgbClr val="FF9933"/>
              </a:solidFill>
              <a:latin typeface="Century Gothic"/>
              <a:ea typeface="Century Gothic"/>
              <a:cs typeface="Century Gothic"/>
              <a:sym typeface="Century Gothic"/>
            </a:endParaRPr>
          </a:p>
          <a:p>
            <a:pPr indent="0" lvl="0" marL="0" rtl="0" algn="l">
              <a:spcBef>
                <a:spcPts val="0"/>
              </a:spcBef>
              <a:spcAft>
                <a:spcPts val="0"/>
              </a:spcAft>
              <a:buNone/>
            </a:pPr>
            <a:r>
              <a:rPr b="1" lang="fr-FR" sz="1200">
                <a:solidFill>
                  <a:srgbClr val="FF9933"/>
                </a:solidFill>
                <a:latin typeface="Century Gothic"/>
                <a:ea typeface="Century Gothic"/>
                <a:cs typeface="Century Gothic"/>
                <a:sym typeface="Century Gothic"/>
              </a:rPr>
              <a:t>.</a:t>
            </a:r>
            <a:endParaRPr b="1" sz="1200">
              <a:solidFill>
                <a:srgbClr val="FF9933"/>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3"/>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Graph lines</a:t>
            </a:r>
            <a:endParaRPr/>
          </a:p>
        </p:txBody>
      </p:sp>
      <p:pic>
        <p:nvPicPr>
          <p:cNvPr id="374" name="Google Shape;374;p23"/>
          <p:cNvPicPr preferRelativeResize="0"/>
          <p:nvPr/>
        </p:nvPicPr>
        <p:blipFill>
          <a:blip r:embed="rId3">
            <a:alphaModFix/>
          </a:blip>
          <a:stretch>
            <a:fillRect/>
          </a:stretch>
        </p:blipFill>
        <p:spPr>
          <a:xfrm>
            <a:off x="1019175" y="2285999"/>
            <a:ext cx="4983942" cy="2947734"/>
          </a:xfrm>
          <a:prstGeom prst="rect">
            <a:avLst/>
          </a:prstGeom>
          <a:noFill/>
          <a:ln>
            <a:noFill/>
          </a:ln>
        </p:spPr>
      </p:pic>
      <p:pic>
        <p:nvPicPr>
          <p:cNvPr id="375" name="Google Shape;375;p23"/>
          <p:cNvPicPr preferRelativeResize="0"/>
          <p:nvPr/>
        </p:nvPicPr>
        <p:blipFill>
          <a:blip r:embed="rId4">
            <a:alphaModFix/>
          </a:blip>
          <a:stretch>
            <a:fillRect/>
          </a:stretch>
        </p:blipFill>
        <p:spPr>
          <a:xfrm>
            <a:off x="6372110" y="2285999"/>
            <a:ext cx="5010265" cy="3005675"/>
          </a:xfrm>
          <a:prstGeom prst="rect">
            <a:avLst/>
          </a:prstGeom>
          <a:noFill/>
          <a:ln>
            <a:noFill/>
          </a:ln>
        </p:spPr>
      </p:pic>
      <p:sp>
        <p:nvSpPr>
          <p:cNvPr id="376" name="Google Shape;376;p23"/>
          <p:cNvSpPr txBox="1"/>
          <p:nvPr/>
        </p:nvSpPr>
        <p:spPr>
          <a:xfrm>
            <a:off x="5512763" y="1202343"/>
            <a:ext cx="24129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entury Gothic"/>
                <a:ea typeface="Century Gothic"/>
                <a:cs typeface="Century Gothic"/>
                <a:sym typeface="Century Gothic"/>
              </a:rPr>
              <a:t>Continent: Europe</a:t>
            </a:r>
            <a:endParaRPr>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4"/>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Question</a:t>
            </a:r>
            <a:endParaRPr/>
          </a:p>
        </p:txBody>
      </p:sp>
      <p:sp>
        <p:nvSpPr>
          <p:cNvPr id="383" name="Google Shape;383;p24"/>
          <p:cNvSpPr/>
          <p:nvPr/>
        </p:nvSpPr>
        <p:spPr>
          <a:xfrm>
            <a:off x="446363" y="1203104"/>
            <a:ext cx="11174100" cy="5353200"/>
          </a:xfrm>
          <a:prstGeom prst="rect">
            <a:avLst/>
          </a:prstGeom>
          <a:noFill/>
          <a:ln>
            <a:noFill/>
          </a:ln>
        </p:spPr>
        <p:txBody>
          <a:bodyPr anchorCtr="0" anchor="t" bIns="45700" lIns="91425" spcFirstLastPara="1" rIns="91425" wrap="square" tIns="45700">
            <a:spAutoFit/>
          </a:bodyPr>
          <a:lstStyle/>
          <a:p>
            <a:pPr indent="457200" lvl="0" marL="0" rtl="0" algn="l">
              <a:spcBef>
                <a:spcPts val="1800"/>
              </a:spcBef>
              <a:spcAft>
                <a:spcPts val="0"/>
              </a:spcAft>
              <a:buNone/>
            </a:pPr>
            <a:r>
              <a:rPr lang="fr-FR" sz="1600" u="sng">
                <a:solidFill>
                  <a:schemeClr val="dk2"/>
                </a:solidFill>
                <a:latin typeface="Century Gothic"/>
                <a:ea typeface="Century Gothic"/>
                <a:cs typeface="Century Gothic"/>
                <a:sym typeface="Century Gothic"/>
              </a:rPr>
              <a:t>What is the change in the (median) AQI from 2019 to 2020: for a sample of cities? per city of this sample?</a:t>
            </a:r>
            <a:endParaRPr sz="1600" u="sng">
              <a:solidFill>
                <a:schemeClr val="dk2"/>
              </a:solidFill>
              <a:latin typeface="Century Gothic"/>
              <a:ea typeface="Century Gothic"/>
              <a:cs typeface="Century Gothic"/>
              <a:sym typeface="Century Gothic"/>
            </a:endParaRPr>
          </a:p>
          <a:p>
            <a:pPr indent="0" lvl="0" marL="0" rtl="0" algn="l">
              <a:spcBef>
                <a:spcPts val="0"/>
              </a:spcBef>
              <a:spcAft>
                <a:spcPts val="0"/>
              </a:spcAft>
              <a:buClr>
                <a:srgbClr val="000000"/>
              </a:buClr>
              <a:buFont typeface="Arial"/>
              <a:buNone/>
            </a:pPr>
            <a:r>
              <a:t/>
            </a:r>
            <a:endParaRPr sz="1200">
              <a:solidFill>
                <a:srgbClr val="00B050"/>
              </a:solidFill>
              <a:latin typeface="Century Gothic"/>
              <a:ea typeface="Century Gothic"/>
              <a:cs typeface="Century Gothic"/>
              <a:sym typeface="Century Gothic"/>
            </a:endParaRPr>
          </a:p>
          <a:p>
            <a:pPr indent="0" lvl="0" marL="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rgbClr val="000000"/>
              </a:buClr>
              <a:buFont typeface="Arial"/>
              <a:buNone/>
            </a:pPr>
            <a:r>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rgbClr val="000000"/>
              </a:buClr>
              <a:buFont typeface="Arial"/>
              <a:buNone/>
            </a:pPr>
            <a:r>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rgbClr val="000000"/>
              </a:buClr>
              <a:buFont typeface="Arial"/>
              <a:buNone/>
            </a:pPr>
            <a:r>
              <a:t/>
            </a:r>
            <a:endParaRPr>
              <a:solidFill>
                <a:srgbClr val="00B050"/>
              </a:solidFill>
              <a:latin typeface="Century Gothic"/>
              <a:ea typeface="Century Gothic"/>
              <a:cs typeface="Century Gothic"/>
              <a:sym typeface="Century Gothic"/>
            </a:endParaRPr>
          </a:p>
          <a:p>
            <a:pPr indent="0" lvl="0" marL="0" rtl="0" algn="l">
              <a:spcBef>
                <a:spcPts val="0"/>
              </a:spcBef>
              <a:spcAft>
                <a:spcPts val="0"/>
              </a:spcAft>
              <a:buClr>
                <a:srgbClr val="000000"/>
              </a:buClr>
              <a:buFont typeface="Arial"/>
              <a:buNone/>
            </a:pPr>
            <a:r>
              <a:t/>
            </a:r>
            <a:endParaRPr sz="1200">
              <a:latin typeface="Century Gothic"/>
              <a:ea typeface="Century Gothic"/>
              <a:cs typeface="Century Gothic"/>
              <a:sym typeface="Century Gothic"/>
            </a:endParaRPr>
          </a:p>
          <a:p>
            <a:pPr indent="0" lvl="0" marL="0" rtl="0" algn="l">
              <a:spcBef>
                <a:spcPts val="1800"/>
              </a:spcBef>
              <a:spcAft>
                <a:spcPts val="0"/>
              </a:spcAft>
              <a:buNone/>
            </a:pPr>
            <a:r>
              <a:t/>
            </a:r>
            <a:endParaRPr sz="1600">
              <a:solidFill>
                <a:schemeClr val="dk2"/>
              </a:solidFill>
              <a:latin typeface="Century Gothic"/>
              <a:ea typeface="Century Gothic"/>
              <a:cs typeface="Century Gothic"/>
              <a:sym typeface="Century Gothic"/>
            </a:endParaRPr>
          </a:p>
          <a:p>
            <a:pPr indent="457200" lvl="0" marL="0" rtl="0" algn="l">
              <a:spcBef>
                <a:spcPts val="1800"/>
              </a:spcBef>
              <a:spcAft>
                <a:spcPts val="0"/>
              </a:spcAft>
              <a:buNone/>
            </a:pPr>
            <a:r>
              <a:t/>
            </a:r>
            <a:endParaRPr sz="1600">
              <a:solidFill>
                <a:schemeClr val="dk2"/>
              </a:solidFill>
              <a:latin typeface="Century Gothic"/>
              <a:ea typeface="Century Gothic"/>
              <a:cs typeface="Century Gothic"/>
              <a:sym typeface="Century Gothic"/>
            </a:endParaRPr>
          </a:p>
          <a:p>
            <a:pPr indent="0" lvl="1" marL="457200" marR="0" rtl="0" algn="l">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pic>
        <p:nvPicPr>
          <p:cNvPr id="384" name="Google Shape;384;p24"/>
          <p:cNvPicPr preferRelativeResize="0"/>
          <p:nvPr/>
        </p:nvPicPr>
        <p:blipFill>
          <a:blip r:embed="rId3">
            <a:alphaModFix/>
          </a:blip>
          <a:stretch>
            <a:fillRect/>
          </a:stretch>
        </p:blipFill>
        <p:spPr>
          <a:xfrm>
            <a:off x="65325" y="1982000"/>
            <a:ext cx="6854351" cy="3500076"/>
          </a:xfrm>
          <a:prstGeom prst="rect">
            <a:avLst/>
          </a:prstGeom>
          <a:noFill/>
          <a:ln>
            <a:noFill/>
          </a:ln>
        </p:spPr>
      </p:pic>
      <p:sp>
        <p:nvSpPr>
          <p:cNvPr id="385" name="Google Shape;385;p24"/>
          <p:cNvSpPr txBox="1"/>
          <p:nvPr/>
        </p:nvSpPr>
        <p:spPr>
          <a:xfrm>
            <a:off x="7177800" y="2086225"/>
            <a:ext cx="4442700" cy="28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a:solidFill>
                  <a:schemeClr val="dk1"/>
                </a:solidFill>
                <a:latin typeface="Century Gothic"/>
                <a:ea typeface="Century Gothic"/>
                <a:cs typeface="Century Gothic"/>
                <a:sym typeface="Century Gothic"/>
              </a:rPr>
              <a:t>We notice that the evolution of the median aqi seems to follow more or less the same evolution from 2019 to this year.</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fr-FR">
                <a:solidFill>
                  <a:schemeClr val="dk1"/>
                </a:solidFill>
                <a:latin typeface="Century Gothic"/>
                <a:ea typeface="Century Gothic"/>
                <a:cs typeface="Century Gothic"/>
                <a:sym typeface="Century Gothic"/>
              </a:rPr>
              <a:t>Overall, for the period from January to February, the level of pollution seems to have been lower than last year for all the cities of our sample.</a:t>
            </a:r>
            <a:endParaRPr>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5"/>
          <p:cNvSpPr txBox="1"/>
          <p:nvPr>
            <p:ph type="ctrTitle"/>
          </p:nvPr>
        </p:nvSpPr>
        <p:spPr>
          <a:xfrm>
            <a:off x="694871" y="4837562"/>
            <a:ext cx="10607040" cy="1200329"/>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3F3F3F"/>
              </a:buClr>
              <a:buSzPts val="4400"/>
              <a:buFont typeface="Century Gothic"/>
              <a:buNone/>
            </a:pPr>
            <a:r>
              <a:rPr lang="fr-FR"/>
              <a:t>Density plot- </a:t>
            </a:r>
            <a:br>
              <a:rPr lang="fr-FR"/>
            </a:br>
            <a:r>
              <a:rPr lang="fr-FR" sz="3600"/>
              <a:t>Dataframe Sample</a:t>
            </a:r>
            <a:endParaRPr sz="3600"/>
          </a:p>
        </p:txBody>
      </p:sp>
      <p:pic>
        <p:nvPicPr>
          <p:cNvPr id="392" name="Google Shape;392;p25"/>
          <p:cNvPicPr preferRelativeResize="0"/>
          <p:nvPr>
            <p:ph idx="2" type="pic"/>
          </p:nvPr>
        </p:nvPicPr>
        <p:blipFill rotWithShape="1">
          <a:blip r:embed="rId3">
            <a:alphaModFix/>
          </a:blip>
          <a:srcRect b="23058" l="0" r="0" t="23059"/>
          <a:stretch/>
        </p:blipFill>
        <p:spPr>
          <a:xfrm>
            <a:off x="0" y="0"/>
            <a:ext cx="12191999" cy="3962400"/>
          </a:xfrm>
          <a:prstGeom prst="rect">
            <a:avLst/>
          </a:prstGeom>
          <a:solidFill>
            <a:srgbClr val="F2F2F2"/>
          </a:solid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6"/>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Density plot median AQI/Indicators of weather</a:t>
            </a:r>
            <a:endParaRPr/>
          </a:p>
        </p:txBody>
      </p:sp>
      <p:sp>
        <p:nvSpPr>
          <p:cNvPr id="399" name="Google Shape;399;p26"/>
          <p:cNvSpPr txBox="1"/>
          <p:nvPr>
            <p:ph idx="1" type="body"/>
          </p:nvPr>
        </p:nvSpPr>
        <p:spPr>
          <a:xfrm>
            <a:off x="446315" y="1463040"/>
            <a:ext cx="8030935" cy="477009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3F3F3F"/>
              </a:buClr>
              <a:buSzPts val="1800"/>
              <a:buChar char="•"/>
            </a:pPr>
            <a:r>
              <a:rPr lang="fr-FR"/>
              <a:t>Rows with Null values has been dropped for the density plot</a:t>
            </a:r>
            <a:endParaRPr/>
          </a:p>
          <a:p>
            <a:pPr indent="0" lvl="0" marL="0" rtl="0" algn="l">
              <a:lnSpc>
                <a:spcPct val="100000"/>
              </a:lnSpc>
              <a:spcBef>
                <a:spcPts val="1800"/>
              </a:spcBef>
              <a:spcAft>
                <a:spcPts val="0"/>
              </a:spcAft>
              <a:buClr>
                <a:srgbClr val="3F3F3F"/>
              </a:buClr>
              <a:buSzPts val="1800"/>
              <a:buNone/>
            </a:pPr>
            <a:r>
              <a:t/>
            </a:r>
            <a:endParaRPr/>
          </a:p>
        </p:txBody>
      </p:sp>
      <p:pic>
        <p:nvPicPr>
          <p:cNvPr id="400" name="Google Shape;400;p26"/>
          <p:cNvPicPr preferRelativeResize="0"/>
          <p:nvPr/>
        </p:nvPicPr>
        <p:blipFill rotWithShape="1">
          <a:blip r:embed="rId3">
            <a:alphaModFix/>
          </a:blip>
          <a:srcRect b="0" l="0" r="0" t="0"/>
          <a:stretch/>
        </p:blipFill>
        <p:spPr>
          <a:xfrm>
            <a:off x="633763" y="2230912"/>
            <a:ext cx="4747128" cy="2934855"/>
          </a:xfrm>
          <a:prstGeom prst="rect">
            <a:avLst/>
          </a:prstGeom>
          <a:noFill/>
          <a:ln>
            <a:noFill/>
          </a:ln>
        </p:spPr>
      </p:pic>
      <p:sp>
        <p:nvSpPr>
          <p:cNvPr id="401" name="Google Shape;401;p26"/>
          <p:cNvSpPr txBox="1"/>
          <p:nvPr/>
        </p:nvSpPr>
        <p:spPr>
          <a:xfrm>
            <a:off x="6329547" y="2481943"/>
            <a:ext cx="5416137"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The dark blue spot indicates the high repartition of median AQI/median temperature for all the cities of our sample.</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fr-FR" sz="1800">
                <a:solidFill>
                  <a:srgbClr val="5A8201"/>
                </a:solidFill>
                <a:latin typeface="Century Gothic"/>
                <a:ea typeface="Century Gothic"/>
                <a:cs typeface="Century Gothic"/>
                <a:sym typeface="Century Gothic"/>
              </a:rPr>
              <a:t>Median AQI approx = 45</a:t>
            </a:r>
            <a:endParaRPr/>
          </a:p>
          <a:p>
            <a:pPr indent="0" lvl="0" marL="0" marR="0" rtl="0" algn="l">
              <a:spcBef>
                <a:spcPts val="0"/>
              </a:spcBef>
              <a:spcAft>
                <a:spcPts val="0"/>
              </a:spcAft>
              <a:buNone/>
            </a:pPr>
            <a:r>
              <a:rPr b="1" lang="fr-FR" sz="1800">
                <a:solidFill>
                  <a:schemeClr val="dk1"/>
                </a:solidFill>
                <a:latin typeface="Century Gothic"/>
                <a:ea typeface="Century Gothic"/>
                <a:cs typeface="Century Gothic"/>
                <a:sym typeface="Century Gothic"/>
              </a:rPr>
              <a:t>Temperature approx = 15°C/22°C</a:t>
            </a:r>
            <a:endParaRPr/>
          </a:p>
          <a:p>
            <a:pPr indent="0" lvl="0" marL="0" marR="0" rtl="0" algn="l">
              <a:spcBef>
                <a:spcPts val="0"/>
              </a:spcBef>
              <a:spcAft>
                <a:spcPts val="0"/>
              </a:spcAft>
              <a:buNone/>
            </a:pPr>
            <a:r>
              <a:t/>
            </a:r>
            <a:endParaRPr b="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fr-FR" sz="1800">
                <a:solidFill>
                  <a:schemeClr val="dk1"/>
                </a:solidFill>
                <a:latin typeface="Century Gothic"/>
                <a:ea typeface="Century Gothic"/>
                <a:cs typeface="Century Gothic"/>
                <a:sym typeface="Century Gothic"/>
              </a:rPr>
              <a:t>Lets study per city, the results may be very different.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9ca46aa11a_0_64"/>
          <p:cNvSpPr txBox="1"/>
          <p:nvPr>
            <p:ph type="title"/>
          </p:nvPr>
        </p:nvSpPr>
        <p:spPr>
          <a:xfrm>
            <a:off x="446314" y="500215"/>
            <a:ext cx="11174100" cy="591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FR"/>
              <a:t>Table of contents</a:t>
            </a:r>
            <a:endParaRPr/>
          </a:p>
        </p:txBody>
      </p:sp>
      <p:sp>
        <p:nvSpPr>
          <p:cNvPr id="163" name="Google Shape;163;g9ca46aa11a_0_64"/>
          <p:cNvSpPr txBox="1"/>
          <p:nvPr>
            <p:ph idx="1" type="body"/>
          </p:nvPr>
        </p:nvSpPr>
        <p:spPr>
          <a:xfrm>
            <a:off x="446327" y="1463050"/>
            <a:ext cx="9719400" cy="4770000"/>
          </a:xfrm>
          <a:prstGeom prst="rect">
            <a:avLst/>
          </a:prstGeom>
        </p:spPr>
        <p:txBody>
          <a:bodyPr anchorCtr="0" anchor="t" bIns="45700" lIns="91425" spcFirstLastPara="1" rIns="91425" wrap="square" tIns="45700">
            <a:noAutofit/>
          </a:bodyPr>
          <a:lstStyle/>
          <a:p>
            <a:pPr indent="0" lvl="0" marL="457200" rtl="0" algn="l">
              <a:lnSpc>
                <a:spcPct val="200000"/>
              </a:lnSpc>
              <a:spcBef>
                <a:spcPts val="600"/>
              </a:spcBef>
              <a:spcAft>
                <a:spcPts val="0"/>
              </a:spcAft>
              <a:buNone/>
            </a:pPr>
            <a:r>
              <a:t/>
            </a:r>
            <a:endParaRPr/>
          </a:p>
          <a:p>
            <a:pPr indent="-342900" lvl="0" marL="457200" rtl="0" algn="l">
              <a:lnSpc>
                <a:spcPct val="200000"/>
              </a:lnSpc>
              <a:spcBef>
                <a:spcPts val="1200"/>
              </a:spcBef>
              <a:spcAft>
                <a:spcPts val="0"/>
              </a:spcAft>
              <a:buSzPts val="1800"/>
              <a:buAutoNum type="arabicPeriod"/>
            </a:pPr>
            <a:r>
              <a:rPr lang="fr-FR"/>
              <a:t>Introduction</a:t>
            </a:r>
            <a:endParaRPr/>
          </a:p>
          <a:p>
            <a:pPr indent="-342900" lvl="0" marL="457200" rtl="0" algn="l">
              <a:lnSpc>
                <a:spcPct val="200000"/>
              </a:lnSpc>
              <a:spcBef>
                <a:spcPts val="0"/>
              </a:spcBef>
              <a:spcAft>
                <a:spcPts val="0"/>
              </a:spcAft>
              <a:buSzPts val="1800"/>
              <a:buAutoNum type="arabicPeriod"/>
            </a:pPr>
            <a:r>
              <a:rPr lang="fr-FR"/>
              <a:t>Description of the dataset</a:t>
            </a:r>
            <a:endParaRPr/>
          </a:p>
          <a:p>
            <a:pPr indent="-342900" lvl="0" marL="457200" rtl="0" algn="l">
              <a:lnSpc>
                <a:spcPct val="200000"/>
              </a:lnSpc>
              <a:spcBef>
                <a:spcPts val="0"/>
              </a:spcBef>
              <a:spcAft>
                <a:spcPts val="0"/>
              </a:spcAft>
              <a:buSzPts val="1800"/>
              <a:buAutoNum type="arabicPeriod"/>
            </a:pPr>
            <a:r>
              <a:rPr lang="fr-FR"/>
              <a:t>Data cleaning and manipulation</a:t>
            </a:r>
            <a:endParaRPr/>
          </a:p>
          <a:p>
            <a:pPr indent="-342900" lvl="0" marL="457200" rtl="0" algn="l">
              <a:lnSpc>
                <a:spcPct val="200000"/>
              </a:lnSpc>
              <a:spcBef>
                <a:spcPts val="0"/>
              </a:spcBef>
              <a:spcAft>
                <a:spcPts val="0"/>
              </a:spcAft>
              <a:buSzPts val="1800"/>
              <a:buAutoNum type="arabicPeriod"/>
            </a:pPr>
            <a:r>
              <a:rPr lang="fr-FR"/>
              <a:t>Exploratory Data analysis with visualization</a:t>
            </a:r>
            <a:endParaRPr/>
          </a:p>
          <a:p>
            <a:pPr indent="-342900" lvl="0" marL="457200" rtl="0" algn="l">
              <a:lnSpc>
                <a:spcPct val="200000"/>
              </a:lnSpc>
              <a:spcBef>
                <a:spcPts val="0"/>
              </a:spcBef>
              <a:spcAft>
                <a:spcPts val="0"/>
              </a:spcAft>
              <a:buSzPts val="1800"/>
              <a:buAutoNum type="arabicPeriod"/>
            </a:pPr>
            <a:r>
              <a:rPr lang="fr-FR"/>
              <a:t>Hypothesis testing</a:t>
            </a:r>
            <a:endParaRPr/>
          </a:p>
          <a:p>
            <a:pPr indent="-342900" lvl="0" marL="457200" rtl="0" algn="l">
              <a:lnSpc>
                <a:spcPct val="200000"/>
              </a:lnSpc>
              <a:spcBef>
                <a:spcPts val="0"/>
              </a:spcBef>
              <a:spcAft>
                <a:spcPts val="0"/>
              </a:spcAft>
              <a:buSzPts val="1800"/>
              <a:buAutoNum type="arabicPeriod"/>
            </a:pPr>
            <a:r>
              <a:rPr lang="fr-FR"/>
              <a:t>Difficulties &amp; Improvements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7"/>
          <p:cNvSpPr txBox="1"/>
          <p:nvPr>
            <p:ph type="title"/>
          </p:nvPr>
        </p:nvSpPr>
        <p:spPr>
          <a:xfrm>
            <a:off x="446314" y="250916"/>
            <a:ext cx="11174186" cy="1089529"/>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Density plot median AQI/Indicators of weather per city</a:t>
            </a:r>
            <a:endParaRPr/>
          </a:p>
        </p:txBody>
      </p:sp>
      <p:sp>
        <p:nvSpPr>
          <p:cNvPr id="408" name="Google Shape;408;p27"/>
          <p:cNvSpPr txBox="1"/>
          <p:nvPr/>
        </p:nvSpPr>
        <p:spPr>
          <a:xfrm>
            <a:off x="301215" y="4643592"/>
            <a:ext cx="3099774"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fr-FR" sz="1200" u="none" cap="none" strike="noStrike">
                <a:solidFill>
                  <a:schemeClr val="dk1"/>
                </a:solidFill>
                <a:latin typeface="Century Gothic"/>
                <a:ea typeface="Century Gothic"/>
                <a:cs typeface="Century Gothic"/>
                <a:sym typeface="Century Gothic"/>
              </a:rPr>
              <a:t>Delhi – from 2019 today</a:t>
            </a:r>
            <a:endParaRPr b="0"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fr-FR" sz="1200">
                <a:solidFill>
                  <a:srgbClr val="FF0000"/>
                </a:solidFill>
                <a:latin typeface="Century Gothic"/>
                <a:ea typeface="Century Gothic"/>
                <a:cs typeface="Century Gothic"/>
                <a:sym typeface="Century Gothic"/>
              </a:rPr>
              <a:t>Median AQI approx = 100-200</a:t>
            </a:r>
            <a:endParaRPr/>
          </a:p>
          <a:p>
            <a:pPr indent="0" lvl="0" marL="0" marR="0" rtl="0" algn="l">
              <a:spcBef>
                <a:spcPts val="0"/>
              </a:spcBef>
              <a:spcAft>
                <a:spcPts val="0"/>
              </a:spcAft>
              <a:buNone/>
            </a:pPr>
            <a:r>
              <a:rPr b="1" lang="fr-FR" sz="1200">
                <a:solidFill>
                  <a:schemeClr val="dk1"/>
                </a:solidFill>
                <a:latin typeface="Century Gothic"/>
                <a:ea typeface="Century Gothic"/>
                <a:cs typeface="Century Gothic"/>
                <a:sym typeface="Century Gothic"/>
              </a:rPr>
              <a:t>Median temp approx = 30°C</a:t>
            </a:r>
            <a:endParaRPr/>
          </a:p>
        </p:txBody>
      </p:sp>
      <p:pic>
        <p:nvPicPr>
          <p:cNvPr id="409" name="Google Shape;409;p27"/>
          <p:cNvPicPr preferRelativeResize="0"/>
          <p:nvPr/>
        </p:nvPicPr>
        <p:blipFill rotWithShape="1">
          <a:blip r:embed="rId3">
            <a:alphaModFix/>
          </a:blip>
          <a:srcRect b="0" l="0" r="0" t="0"/>
          <a:stretch/>
        </p:blipFill>
        <p:spPr>
          <a:xfrm>
            <a:off x="75890" y="1509232"/>
            <a:ext cx="3000404" cy="3093439"/>
          </a:xfrm>
          <a:prstGeom prst="rect">
            <a:avLst/>
          </a:prstGeom>
          <a:noFill/>
          <a:ln>
            <a:noFill/>
          </a:ln>
        </p:spPr>
      </p:pic>
      <p:pic>
        <p:nvPicPr>
          <p:cNvPr id="410" name="Google Shape;410;p27"/>
          <p:cNvPicPr preferRelativeResize="0"/>
          <p:nvPr/>
        </p:nvPicPr>
        <p:blipFill rotWithShape="1">
          <a:blip r:embed="rId4">
            <a:alphaModFix/>
          </a:blip>
          <a:srcRect b="0" l="0" r="0" t="0"/>
          <a:stretch/>
        </p:blipFill>
        <p:spPr>
          <a:xfrm>
            <a:off x="3076294" y="1824921"/>
            <a:ext cx="2966223" cy="2617619"/>
          </a:xfrm>
          <a:prstGeom prst="rect">
            <a:avLst/>
          </a:prstGeom>
          <a:noFill/>
          <a:ln>
            <a:noFill/>
          </a:ln>
        </p:spPr>
      </p:pic>
      <p:sp>
        <p:nvSpPr>
          <p:cNvPr id="411" name="Google Shape;411;p27"/>
          <p:cNvSpPr txBox="1"/>
          <p:nvPr/>
        </p:nvSpPr>
        <p:spPr>
          <a:xfrm>
            <a:off x="3113361" y="4626496"/>
            <a:ext cx="3099774"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fr-FR" sz="1200" u="none" cap="none" strike="noStrike">
                <a:solidFill>
                  <a:schemeClr val="dk1"/>
                </a:solidFill>
                <a:latin typeface="Century Gothic"/>
                <a:ea typeface="Century Gothic"/>
                <a:cs typeface="Century Gothic"/>
                <a:sym typeface="Century Gothic"/>
              </a:rPr>
              <a:t>Sydney – from 2019 today</a:t>
            </a:r>
            <a:endParaRPr b="0"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fr-FR" sz="1200">
                <a:solidFill>
                  <a:srgbClr val="00B050"/>
                </a:solidFill>
                <a:latin typeface="Century Gothic"/>
                <a:ea typeface="Century Gothic"/>
                <a:cs typeface="Century Gothic"/>
                <a:sym typeface="Century Gothic"/>
              </a:rPr>
              <a:t>Median AQI approx = 20-40</a:t>
            </a:r>
            <a:endParaRPr/>
          </a:p>
          <a:p>
            <a:pPr indent="0" lvl="0" marL="0" marR="0" rtl="0" algn="l">
              <a:spcBef>
                <a:spcPts val="0"/>
              </a:spcBef>
              <a:spcAft>
                <a:spcPts val="0"/>
              </a:spcAft>
              <a:buNone/>
            </a:pPr>
            <a:r>
              <a:rPr b="1" lang="fr-FR" sz="1200">
                <a:solidFill>
                  <a:schemeClr val="dk1"/>
                </a:solidFill>
                <a:latin typeface="Century Gothic"/>
                <a:ea typeface="Century Gothic"/>
                <a:cs typeface="Century Gothic"/>
                <a:sym typeface="Century Gothic"/>
              </a:rPr>
              <a:t>Median temp approx = 12°C-17°C</a:t>
            </a:r>
            <a:endParaRPr/>
          </a:p>
        </p:txBody>
      </p:sp>
      <p:pic>
        <p:nvPicPr>
          <p:cNvPr id="412" name="Google Shape;412;p27"/>
          <p:cNvPicPr preferRelativeResize="0"/>
          <p:nvPr/>
        </p:nvPicPr>
        <p:blipFill rotWithShape="1">
          <a:blip r:embed="rId5">
            <a:alphaModFix/>
          </a:blip>
          <a:srcRect b="0" l="0" r="0" t="0"/>
          <a:stretch/>
        </p:blipFill>
        <p:spPr>
          <a:xfrm>
            <a:off x="6013300" y="1740505"/>
            <a:ext cx="3000404" cy="2844645"/>
          </a:xfrm>
          <a:prstGeom prst="rect">
            <a:avLst/>
          </a:prstGeom>
          <a:noFill/>
          <a:ln>
            <a:noFill/>
          </a:ln>
        </p:spPr>
      </p:pic>
      <p:sp>
        <p:nvSpPr>
          <p:cNvPr id="413" name="Google Shape;413;p27"/>
          <p:cNvSpPr txBox="1"/>
          <p:nvPr/>
        </p:nvSpPr>
        <p:spPr>
          <a:xfrm>
            <a:off x="6103925" y="4569711"/>
            <a:ext cx="3099774"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fr-FR" sz="1200" u="none" cap="none" strike="noStrike">
                <a:solidFill>
                  <a:schemeClr val="dk1"/>
                </a:solidFill>
                <a:latin typeface="Century Gothic"/>
                <a:ea typeface="Century Gothic"/>
                <a:cs typeface="Century Gothic"/>
                <a:sym typeface="Century Gothic"/>
              </a:rPr>
              <a:t>Mexico City – from 2019 today</a:t>
            </a:r>
            <a:endParaRPr b="0"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rgbClr val="FFFF00"/>
              </a:solidFill>
              <a:latin typeface="Century Gothic"/>
              <a:ea typeface="Century Gothic"/>
              <a:cs typeface="Century Gothic"/>
              <a:sym typeface="Century Gothic"/>
            </a:endParaRPr>
          </a:p>
          <a:p>
            <a:pPr indent="0" lvl="0" marL="0" marR="0" rtl="0" algn="l">
              <a:spcBef>
                <a:spcPts val="0"/>
              </a:spcBef>
              <a:spcAft>
                <a:spcPts val="0"/>
              </a:spcAft>
              <a:buNone/>
            </a:pPr>
            <a:r>
              <a:rPr b="1" lang="fr-FR" sz="1200">
                <a:solidFill>
                  <a:srgbClr val="F4D712"/>
                </a:solidFill>
                <a:latin typeface="Century Gothic"/>
                <a:ea typeface="Century Gothic"/>
                <a:cs typeface="Century Gothic"/>
                <a:sym typeface="Century Gothic"/>
              </a:rPr>
              <a:t>Median AQI approx = 50-70</a:t>
            </a:r>
            <a:endParaRPr/>
          </a:p>
          <a:p>
            <a:pPr indent="0" lvl="0" marL="0" marR="0" rtl="0" algn="l">
              <a:spcBef>
                <a:spcPts val="0"/>
              </a:spcBef>
              <a:spcAft>
                <a:spcPts val="0"/>
              </a:spcAft>
              <a:buNone/>
            </a:pPr>
            <a:r>
              <a:rPr b="1" lang="fr-FR" sz="1200">
                <a:solidFill>
                  <a:schemeClr val="dk1"/>
                </a:solidFill>
                <a:latin typeface="Century Gothic"/>
                <a:ea typeface="Century Gothic"/>
                <a:cs typeface="Century Gothic"/>
                <a:sym typeface="Century Gothic"/>
              </a:rPr>
              <a:t>Median temp approx = 17°C-20°C</a:t>
            </a:r>
            <a:endParaRPr/>
          </a:p>
        </p:txBody>
      </p:sp>
      <p:sp>
        <p:nvSpPr>
          <p:cNvPr id="414" name="Google Shape;414;p27"/>
          <p:cNvSpPr txBox="1"/>
          <p:nvPr/>
        </p:nvSpPr>
        <p:spPr>
          <a:xfrm>
            <a:off x="301215" y="5876692"/>
            <a:ext cx="1155316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The density plot is more relevant for each city than for the whole sample. Looking at those 4 graphs, it </a:t>
            </a:r>
            <a:endParaRPr/>
          </a:p>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seems that temperature is correlated with AQI. </a:t>
            </a:r>
            <a:endParaRPr/>
          </a:p>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It is surprising that the density of temperature for Brussels is between </a:t>
            </a:r>
            <a:r>
              <a:rPr b="1" lang="fr-FR" sz="1800">
                <a:solidFill>
                  <a:schemeClr val="dk1"/>
                </a:solidFill>
                <a:latin typeface="Century Gothic"/>
                <a:ea typeface="Century Gothic"/>
                <a:cs typeface="Century Gothic"/>
                <a:sym typeface="Century Gothic"/>
              </a:rPr>
              <a:t>12°C-20°C</a:t>
            </a:r>
            <a:r>
              <a:rPr lang="fr-FR" sz="1800">
                <a:solidFill>
                  <a:schemeClr val="dk1"/>
                </a:solidFill>
                <a:latin typeface="Century Gothic"/>
                <a:ea typeface="Century Gothic"/>
                <a:cs typeface="Century Gothic"/>
                <a:sym typeface="Century Gothic"/>
              </a:rPr>
              <a:t>!</a:t>
            </a:r>
            <a:endParaRPr/>
          </a:p>
        </p:txBody>
      </p:sp>
      <p:pic>
        <p:nvPicPr>
          <p:cNvPr id="415" name="Google Shape;415;p27"/>
          <p:cNvPicPr preferRelativeResize="0"/>
          <p:nvPr/>
        </p:nvPicPr>
        <p:blipFill rotWithShape="1">
          <a:blip r:embed="rId6">
            <a:alphaModFix/>
          </a:blip>
          <a:srcRect b="0" l="0" r="0" t="0"/>
          <a:stretch/>
        </p:blipFill>
        <p:spPr>
          <a:xfrm>
            <a:off x="9025281" y="1729637"/>
            <a:ext cx="3239739" cy="2913955"/>
          </a:xfrm>
          <a:prstGeom prst="rect">
            <a:avLst/>
          </a:prstGeom>
          <a:noFill/>
          <a:ln>
            <a:noFill/>
          </a:ln>
        </p:spPr>
      </p:pic>
      <p:sp>
        <p:nvSpPr>
          <p:cNvPr id="416" name="Google Shape;416;p27"/>
          <p:cNvSpPr txBox="1"/>
          <p:nvPr/>
        </p:nvSpPr>
        <p:spPr>
          <a:xfrm>
            <a:off x="9227312" y="4603335"/>
            <a:ext cx="3099774"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fr-FR" sz="1200" u="none" cap="none" strike="noStrike">
                <a:solidFill>
                  <a:schemeClr val="dk1"/>
                </a:solidFill>
                <a:latin typeface="Century Gothic"/>
                <a:ea typeface="Century Gothic"/>
                <a:cs typeface="Century Gothic"/>
                <a:sym typeface="Century Gothic"/>
              </a:rPr>
              <a:t>Brussel – from 2019 today</a:t>
            </a:r>
            <a:endParaRPr b="0"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rgbClr val="FFFF00"/>
              </a:solidFill>
              <a:latin typeface="Century Gothic"/>
              <a:ea typeface="Century Gothic"/>
              <a:cs typeface="Century Gothic"/>
              <a:sym typeface="Century Gothic"/>
            </a:endParaRPr>
          </a:p>
          <a:p>
            <a:pPr indent="0" lvl="0" marL="0" marR="0" rtl="0" algn="l">
              <a:spcBef>
                <a:spcPts val="0"/>
              </a:spcBef>
              <a:spcAft>
                <a:spcPts val="0"/>
              </a:spcAft>
              <a:buNone/>
            </a:pPr>
            <a:r>
              <a:rPr b="1" lang="fr-FR" sz="1200">
                <a:solidFill>
                  <a:srgbClr val="00B050"/>
                </a:solidFill>
                <a:latin typeface="Century Gothic"/>
                <a:ea typeface="Century Gothic"/>
                <a:cs typeface="Century Gothic"/>
                <a:sym typeface="Century Gothic"/>
              </a:rPr>
              <a:t>Median AQI approx = 20-45</a:t>
            </a:r>
            <a:endParaRPr/>
          </a:p>
          <a:p>
            <a:pPr indent="0" lvl="0" marL="0" marR="0" rtl="0" algn="l">
              <a:spcBef>
                <a:spcPts val="0"/>
              </a:spcBef>
              <a:spcAft>
                <a:spcPts val="0"/>
              </a:spcAft>
              <a:buNone/>
            </a:pPr>
            <a:r>
              <a:rPr b="1" lang="fr-FR" sz="1200">
                <a:solidFill>
                  <a:schemeClr val="dk1"/>
                </a:solidFill>
                <a:latin typeface="Century Gothic"/>
                <a:ea typeface="Century Gothic"/>
                <a:cs typeface="Century Gothic"/>
                <a:sym typeface="Century Gothic"/>
              </a:rPr>
              <a:t>Median temp approx = 12°C-20°C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8"/>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Density plot median AQI/Humidity per city</a:t>
            </a:r>
            <a:endParaRPr/>
          </a:p>
        </p:txBody>
      </p:sp>
      <p:sp>
        <p:nvSpPr>
          <p:cNvPr id="423" name="Google Shape;423;p28"/>
          <p:cNvSpPr txBox="1"/>
          <p:nvPr/>
        </p:nvSpPr>
        <p:spPr>
          <a:xfrm>
            <a:off x="301215" y="4643592"/>
            <a:ext cx="3099774"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fr-FR" sz="1200" u="none" cap="none" strike="noStrike">
                <a:solidFill>
                  <a:schemeClr val="dk1"/>
                </a:solidFill>
                <a:latin typeface="Century Gothic"/>
                <a:ea typeface="Century Gothic"/>
                <a:cs typeface="Century Gothic"/>
                <a:sym typeface="Century Gothic"/>
              </a:rPr>
              <a:t>Delhi – from 2019 today</a:t>
            </a:r>
            <a:endParaRPr b="0"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fr-FR" sz="1200">
                <a:solidFill>
                  <a:srgbClr val="FF0000"/>
                </a:solidFill>
                <a:latin typeface="Century Gothic"/>
                <a:ea typeface="Century Gothic"/>
                <a:cs typeface="Century Gothic"/>
                <a:sym typeface="Century Gothic"/>
              </a:rPr>
              <a:t>Median AQI approx = 100-200</a:t>
            </a:r>
            <a:endParaRPr/>
          </a:p>
          <a:p>
            <a:pPr indent="0" lvl="0" marL="0" marR="0" rtl="0" algn="l">
              <a:spcBef>
                <a:spcPts val="0"/>
              </a:spcBef>
              <a:spcAft>
                <a:spcPts val="0"/>
              </a:spcAft>
              <a:buNone/>
            </a:pPr>
            <a:r>
              <a:rPr b="1" lang="fr-FR" sz="1200">
                <a:solidFill>
                  <a:schemeClr val="dk1"/>
                </a:solidFill>
                <a:latin typeface="Century Gothic"/>
                <a:ea typeface="Century Gothic"/>
                <a:cs typeface="Century Gothic"/>
                <a:sym typeface="Century Gothic"/>
              </a:rPr>
              <a:t>Median Humidity</a:t>
            </a:r>
            <a:r>
              <a:rPr b="1" lang="fr-FR" sz="1200">
                <a:solidFill>
                  <a:schemeClr val="dk1"/>
                </a:solidFill>
                <a:latin typeface="Century Gothic"/>
                <a:ea typeface="Century Gothic"/>
                <a:cs typeface="Century Gothic"/>
                <a:sym typeface="Century Gothic"/>
              </a:rPr>
              <a:t> approx = 55-80</a:t>
            </a:r>
            <a:endParaRPr/>
          </a:p>
        </p:txBody>
      </p:sp>
      <p:sp>
        <p:nvSpPr>
          <p:cNvPr id="424" name="Google Shape;424;p28"/>
          <p:cNvSpPr txBox="1"/>
          <p:nvPr/>
        </p:nvSpPr>
        <p:spPr>
          <a:xfrm>
            <a:off x="3113361" y="4626496"/>
            <a:ext cx="3099774"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fr-FR" sz="1200" u="none" cap="none" strike="noStrike">
                <a:solidFill>
                  <a:schemeClr val="dk1"/>
                </a:solidFill>
                <a:latin typeface="Century Gothic"/>
                <a:ea typeface="Century Gothic"/>
                <a:cs typeface="Century Gothic"/>
                <a:sym typeface="Century Gothic"/>
              </a:rPr>
              <a:t>Sydney – from 2019 today</a:t>
            </a:r>
            <a:endParaRPr b="0"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fr-FR" sz="1200">
                <a:solidFill>
                  <a:srgbClr val="00B050"/>
                </a:solidFill>
                <a:latin typeface="Century Gothic"/>
                <a:ea typeface="Century Gothic"/>
                <a:cs typeface="Century Gothic"/>
                <a:sym typeface="Century Gothic"/>
              </a:rPr>
              <a:t>Median AQI approx = 20-40</a:t>
            </a:r>
            <a:endParaRPr/>
          </a:p>
          <a:p>
            <a:pPr indent="0" lvl="0" marL="0" marR="0" rtl="0" algn="l">
              <a:spcBef>
                <a:spcPts val="0"/>
              </a:spcBef>
              <a:spcAft>
                <a:spcPts val="0"/>
              </a:spcAft>
              <a:buNone/>
            </a:pPr>
            <a:r>
              <a:rPr b="1" lang="fr-FR" sz="1200">
                <a:solidFill>
                  <a:schemeClr val="dk1"/>
                </a:solidFill>
                <a:latin typeface="Century Gothic"/>
                <a:ea typeface="Century Gothic"/>
                <a:cs typeface="Century Gothic"/>
                <a:sym typeface="Century Gothic"/>
              </a:rPr>
              <a:t>Median Humidity</a:t>
            </a:r>
            <a:r>
              <a:rPr b="1" lang="fr-FR" sz="1200">
                <a:solidFill>
                  <a:schemeClr val="dk1"/>
                </a:solidFill>
                <a:latin typeface="Century Gothic"/>
                <a:ea typeface="Century Gothic"/>
                <a:cs typeface="Century Gothic"/>
                <a:sym typeface="Century Gothic"/>
              </a:rPr>
              <a:t> approx = 70-85</a:t>
            </a:r>
            <a:endParaRPr/>
          </a:p>
        </p:txBody>
      </p:sp>
      <p:sp>
        <p:nvSpPr>
          <p:cNvPr id="425" name="Google Shape;425;p28"/>
          <p:cNvSpPr txBox="1"/>
          <p:nvPr/>
        </p:nvSpPr>
        <p:spPr>
          <a:xfrm>
            <a:off x="6103925" y="4569711"/>
            <a:ext cx="3099774"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fr-FR" sz="1200" u="none" cap="none" strike="noStrike">
                <a:solidFill>
                  <a:schemeClr val="dk1"/>
                </a:solidFill>
                <a:latin typeface="Century Gothic"/>
                <a:ea typeface="Century Gothic"/>
                <a:cs typeface="Century Gothic"/>
                <a:sym typeface="Century Gothic"/>
              </a:rPr>
              <a:t>Mexico City – from 2019 today</a:t>
            </a:r>
            <a:endParaRPr b="0"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rgbClr val="FFFF00"/>
              </a:solidFill>
              <a:latin typeface="Century Gothic"/>
              <a:ea typeface="Century Gothic"/>
              <a:cs typeface="Century Gothic"/>
              <a:sym typeface="Century Gothic"/>
            </a:endParaRPr>
          </a:p>
          <a:p>
            <a:pPr indent="0" lvl="0" marL="0" marR="0" rtl="0" algn="l">
              <a:spcBef>
                <a:spcPts val="0"/>
              </a:spcBef>
              <a:spcAft>
                <a:spcPts val="0"/>
              </a:spcAft>
              <a:buNone/>
            </a:pPr>
            <a:r>
              <a:rPr b="1" lang="fr-FR" sz="1200">
                <a:solidFill>
                  <a:srgbClr val="F4D712"/>
                </a:solidFill>
                <a:latin typeface="Century Gothic"/>
                <a:ea typeface="Century Gothic"/>
                <a:cs typeface="Century Gothic"/>
                <a:sym typeface="Century Gothic"/>
              </a:rPr>
              <a:t>Median AQI approx = 50-70</a:t>
            </a:r>
            <a:endParaRPr/>
          </a:p>
          <a:p>
            <a:pPr indent="0" lvl="0" marL="0" marR="0" rtl="0" algn="l">
              <a:spcBef>
                <a:spcPts val="0"/>
              </a:spcBef>
              <a:spcAft>
                <a:spcPts val="0"/>
              </a:spcAft>
              <a:buNone/>
            </a:pPr>
            <a:r>
              <a:rPr b="1" lang="fr-FR" sz="1200">
                <a:solidFill>
                  <a:schemeClr val="dk1"/>
                </a:solidFill>
                <a:latin typeface="Century Gothic"/>
                <a:ea typeface="Century Gothic"/>
                <a:cs typeface="Century Gothic"/>
                <a:sym typeface="Century Gothic"/>
              </a:rPr>
              <a:t>Median Humidity approx = 50-65</a:t>
            </a:r>
            <a:endParaRPr/>
          </a:p>
        </p:txBody>
      </p:sp>
      <p:pic>
        <p:nvPicPr>
          <p:cNvPr id="426" name="Google Shape;426;p28"/>
          <p:cNvPicPr preferRelativeResize="0"/>
          <p:nvPr/>
        </p:nvPicPr>
        <p:blipFill rotWithShape="1">
          <a:blip r:embed="rId3">
            <a:alphaModFix/>
          </a:blip>
          <a:srcRect b="0" l="0" r="0" t="0"/>
          <a:stretch/>
        </p:blipFill>
        <p:spPr>
          <a:xfrm>
            <a:off x="5911385" y="1632379"/>
            <a:ext cx="2932301" cy="2772937"/>
          </a:xfrm>
          <a:prstGeom prst="rect">
            <a:avLst/>
          </a:prstGeom>
          <a:noFill/>
          <a:ln>
            <a:noFill/>
          </a:ln>
        </p:spPr>
      </p:pic>
      <p:pic>
        <p:nvPicPr>
          <p:cNvPr id="427" name="Google Shape;427;p28"/>
          <p:cNvPicPr preferRelativeResize="0"/>
          <p:nvPr/>
        </p:nvPicPr>
        <p:blipFill rotWithShape="1">
          <a:blip r:embed="rId4">
            <a:alphaModFix/>
          </a:blip>
          <a:srcRect b="0" l="0" r="0" t="0"/>
          <a:stretch/>
        </p:blipFill>
        <p:spPr>
          <a:xfrm>
            <a:off x="301215" y="1235251"/>
            <a:ext cx="3278933" cy="3223979"/>
          </a:xfrm>
          <a:prstGeom prst="rect">
            <a:avLst/>
          </a:prstGeom>
          <a:noFill/>
          <a:ln>
            <a:noFill/>
          </a:ln>
        </p:spPr>
      </p:pic>
      <p:pic>
        <p:nvPicPr>
          <p:cNvPr id="428" name="Google Shape;428;p28"/>
          <p:cNvPicPr preferRelativeResize="0"/>
          <p:nvPr/>
        </p:nvPicPr>
        <p:blipFill rotWithShape="1">
          <a:blip r:embed="rId5">
            <a:alphaModFix/>
          </a:blip>
          <a:srcRect b="0" l="0" r="0" t="0"/>
          <a:stretch/>
        </p:blipFill>
        <p:spPr>
          <a:xfrm>
            <a:off x="3479046" y="1729683"/>
            <a:ext cx="2946400" cy="25870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9"/>
          <p:cNvSpPr txBox="1"/>
          <p:nvPr>
            <p:ph type="ctrTitle"/>
          </p:nvPr>
        </p:nvSpPr>
        <p:spPr>
          <a:xfrm>
            <a:off x="694871" y="4837562"/>
            <a:ext cx="10607040" cy="1200329"/>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3F3F3F"/>
              </a:buClr>
              <a:buSzPts val="4400"/>
              <a:buFont typeface="Century Gothic"/>
              <a:buNone/>
            </a:pPr>
            <a:r>
              <a:rPr lang="fr-FR"/>
              <a:t>Correlation- </a:t>
            </a:r>
            <a:br>
              <a:rPr lang="fr-FR"/>
            </a:br>
            <a:r>
              <a:rPr lang="fr-FR" sz="3600"/>
              <a:t>Dataframe Sample</a:t>
            </a:r>
            <a:endParaRPr sz="3600"/>
          </a:p>
        </p:txBody>
      </p:sp>
      <p:pic>
        <p:nvPicPr>
          <p:cNvPr id="435" name="Google Shape;435;p29"/>
          <p:cNvPicPr preferRelativeResize="0"/>
          <p:nvPr>
            <p:ph idx="2" type="pic"/>
          </p:nvPr>
        </p:nvPicPr>
        <p:blipFill rotWithShape="1">
          <a:blip r:embed="rId3">
            <a:alphaModFix/>
          </a:blip>
          <a:srcRect b="23058" l="0" r="0" t="23059"/>
          <a:stretch/>
        </p:blipFill>
        <p:spPr>
          <a:xfrm>
            <a:off x="0" y="0"/>
            <a:ext cx="12191999" cy="3962400"/>
          </a:xfrm>
          <a:prstGeom prst="rect">
            <a:avLst/>
          </a:prstGeom>
          <a:solidFill>
            <a:srgbClr val="F2F2F2"/>
          </a:solid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0"/>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Correlation – Sample </a:t>
            </a:r>
            <a:endParaRPr/>
          </a:p>
        </p:txBody>
      </p:sp>
      <p:sp>
        <p:nvSpPr>
          <p:cNvPr id="442" name="Google Shape;442;p30"/>
          <p:cNvSpPr txBox="1"/>
          <p:nvPr/>
        </p:nvSpPr>
        <p:spPr>
          <a:xfrm>
            <a:off x="145524" y="1219768"/>
            <a:ext cx="11284475"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Correlation between </a:t>
            </a:r>
            <a:r>
              <a:rPr b="1" lang="fr-FR" sz="1800">
                <a:solidFill>
                  <a:schemeClr val="dk1"/>
                </a:solidFill>
                <a:latin typeface="Century Gothic"/>
                <a:ea typeface="Century Gothic"/>
                <a:cs typeface="Century Gothic"/>
                <a:sym typeface="Century Gothic"/>
              </a:rPr>
              <a:t>Median AQI </a:t>
            </a:r>
            <a:r>
              <a:rPr lang="fr-FR" sz="1800">
                <a:solidFill>
                  <a:schemeClr val="dk1"/>
                </a:solidFill>
                <a:latin typeface="Century Gothic"/>
                <a:ea typeface="Century Gothic"/>
                <a:cs typeface="Century Gothic"/>
                <a:sym typeface="Century Gothic"/>
              </a:rPr>
              <a:t>and the other indicators pollution and weather.</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171450" lvl="1" marL="628650" marR="0" rtl="0" algn="l">
              <a:spcBef>
                <a:spcPts val="0"/>
              </a:spcBef>
              <a:spcAft>
                <a:spcPts val="0"/>
              </a:spcAft>
              <a:buClr>
                <a:schemeClr val="dk1"/>
              </a:buClr>
              <a:buSzPts val="1200"/>
              <a:buFont typeface="Arial"/>
              <a:buChar char="•"/>
            </a:pPr>
            <a:r>
              <a:rPr b="0" i="0" lang="fr-FR" sz="1200" u="none" cap="none" strike="noStrike">
                <a:solidFill>
                  <a:schemeClr val="dk1"/>
                </a:solidFill>
                <a:latin typeface="Century Gothic"/>
                <a:ea typeface="Century Gothic"/>
                <a:cs typeface="Century Gothic"/>
                <a:sym typeface="Century Gothic"/>
              </a:rPr>
              <a:t>indicators pollution and weather</a:t>
            </a:r>
            <a:endParaRPr b="0" i="0" sz="1200" u="none" cap="none" strike="noStrike">
              <a:solidFill>
                <a:schemeClr val="dk1"/>
              </a:solidFill>
              <a:latin typeface="Century Gothic"/>
              <a:ea typeface="Century Gothic"/>
              <a:cs typeface="Century Gothic"/>
              <a:sym typeface="Century Gothic"/>
            </a:endParaRPr>
          </a:p>
          <a:p>
            <a:pPr indent="0" lvl="1" marL="457200" marR="0" rtl="0" algn="l">
              <a:spcBef>
                <a:spcPts val="0"/>
              </a:spcBef>
              <a:spcAft>
                <a:spcPts val="0"/>
              </a:spcAft>
              <a:buNone/>
            </a:pPr>
            <a:r>
              <a:t/>
            </a:r>
            <a:endParaRPr b="1" i="0" sz="1200" u="none" cap="none" strike="noStrike">
              <a:solidFill>
                <a:schemeClr val="dk1"/>
              </a:solidFill>
              <a:latin typeface="Century Gothic"/>
              <a:ea typeface="Century Gothic"/>
              <a:cs typeface="Century Gothic"/>
              <a:sym typeface="Century Gothic"/>
            </a:endParaRPr>
          </a:p>
          <a:p>
            <a:pPr indent="-171450" lvl="1" marL="628650" marR="0" rtl="0" algn="l">
              <a:spcBef>
                <a:spcPts val="0"/>
              </a:spcBef>
              <a:spcAft>
                <a:spcPts val="0"/>
              </a:spcAft>
              <a:buClr>
                <a:schemeClr val="dk1"/>
              </a:buClr>
              <a:buSzPts val="1200"/>
              <a:buFont typeface="Arial"/>
              <a:buChar char="•"/>
            </a:pPr>
            <a:r>
              <a:rPr b="1" i="0" lang="fr-FR" sz="1200" u="none" cap="none" strike="noStrike">
                <a:solidFill>
                  <a:schemeClr val="dk1"/>
                </a:solidFill>
                <a:latin typeface="Century Gothic"/>
                <a:ea typeface="Century Gothic"/>
                <a:cs typeface="Century Gothic"/>
                <a:sym typeface="Century Gothic"/>
              </a:rPr>
              <a:t>Correlation for the whole sample of cities</a:t>
            </a:r>
            <a:endParaRPr b="1"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200">
              <a:solidFill>
                <a:schemeClr val="dk1"/>
              </a:solidFill>
              <a:latin typeface="Century Gothic"/>
              <a:ea typeface="Century Gothic"/>
              <a:cs typeface="Century Gothic"/>
              <a:sym typeface="Century Gothic"/>
            </a:endParaRPr>
          </a:p>
          <a:p>
            <a:pPr indent="-171450" lvl="1" marL="628650" marR="0" rtl="0" algn="l">
              <a:spcBef>
                <a:spcPts val="0"/>
              </a:spcBef>
              <a:spcAft>
                <a:spcPts val="0"/>
              </a:spcAft>
              <a:buClr>
                <a:schemeClr val="dk1"/>
              </a:buClr>
              <a:buSzPts val="1200"/>
              <a:buFont typeface="Arial"/>
              <a:buChar char="•"/>
            </a:pPr>
            <a:r>
              <a:rPr b="1" i="0" lang="fr-FR" sz="1200" u="none" cap="none" strike="noStrike">
                <a:solidFill>
                  <a:schemeClr val="dk1"/>
                </a:solidFill>
                <a:latin typeface="Century Gothic"/>
                <a:ea typeface="Century Gothic"/>
                <a:cs typeface="Century Gothic"/>
                <a:sym typeface="Century Gothic"/>
              </a:rPr>
              <a:t>Correlation for each cities.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43" name="Google Shape;443;p30"/>
          <p:cNvSpPr txBox="1"/>
          <p:nvPr/>
        </p:nvSpPr>
        <p:spPr>
          <a:xfrm>
            <a:off x="5636363" y="3101701"/>
            <a:ext cx="5799221"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In this heat map, we can read that the median aqi has a strong correlation with the median pm10 and the median pm25. In fact, the median aqi is the maximum of all these indicators, median: pm, co, so2,03, no2 so this first result is normal.</a:t>
            </a:r>
            <a:endParaRPr/>
          </a:p>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What is surprising is that median of co, so2,03, no2 do not appear with a stronger correlation with the median aqi. It is possible that this is due to the zero values for these indicators or may be due to an bad collecting from the sensor. We must therefore undoubtedly have so</a:t>
            </a:r>
            <a:r>
              <a:rPr lang="fr-FR">
                <a:solidFill>
                  <a:schemeClr val="dk1"/>
                </a:solidFill>
                <a:latin typeface="Century Gothic"/>
                <a:ea typeface="Century Gothic"/>
                <a:cs typeface="Century Gothic"/>
                <a:sym typeface="Century Gothic"/>
              </a:rPr>
              <a:t>m</a:t>
            </a:r>
            <a:r>
              <a:rPr lang="fr-FR" sz="1400">
                <a:solidFill>
                  <a:schemeClr val="dk1"/>
                </a:solidFill>
                <a:latin typeface="Century Gothic"/>
                <a:ea typeface="Century Gothic"/>
                <a:cs typeface="Century Gothic"/>
                <a:sym typeface="Century Gothic"/>
              </a:rPr>
              <a:t>e outliers.</a:t>
            </a:r>
            <a:endParaRPr/>
          </a:p>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Here with our sample, we cannot determine a strong correlation between median aqi and median (wind, temperature, pressure, humidity) this could be due to the outliers.</a:t>
            </a:r>
            <a:endParaRPr/>
          </a:p>
        </p:txBody>
      </p:sp>
      <p:pic>
        <p:nvPicPr>
          <p:cNvPr id="444" name="Google Shape;444;p30"/>
          <p:cNvPicPr preferRelativeResize="0"/>
          <p:nvPr>
            <p:ph idx="1" type="body"/>
          </p:nvPr>
        </p:nvPicPr>
        <p:blipFill rotWithShape="1">
          <a:blip r:embed="rId3">
            <a:alphaModFix/>
          </a:blip>
          <a:srcRect b="0" l="0" r="0" t="0"/>
          <a:stretch/>
        </p:blipFill>
        <p:spPr>
          <a:xfrm>
            <a:off x="0" y="3066427"/>
            <a:ext cx="4673600" cy="3784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1"/>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Correlation – Sample for cities (ASIA)</a:t>
            </a:r>
            <a:endParaRPr/>
          </a:p>
        </p:txBody>
      </p:sp>
      <p:sp>
        <p:nvSpPr>
          <p:cNvPr id="451" name="Google Shape;451;p31"/>
          <p:cNvSpPr txBox="1"/>
          <p:nvPr/>
        </p:nvSpPr>
        <p:spPr>
          <a:xfrm>
            <a:off x="4730563" y="4354407"/>
            <a:ext cx="32182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Dehli : correlation Median AQI/Pressure = 0,5</a:t>
            </a:r>
            <a:endParaRPr/>
          </a:p>
        </p:txBody>
      </p:sp>
      <p:sp>
        <p:nvSpPr>
          <p:cNvPr id="452" name="Google Shape;452;p31"/>
          <p:cNvSpPr txBox="1"/>
          <p:nvPr/>
        </p:nvSpPr>
        <p:spPr>
          <a:xfrm>
            <a:off x="201882" y="1080655"/>
            <a:ext cx="99245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Correlation between median AQI and Indicators are never strong.  1 function in python.</a:t>
            </a:r>
            <a:endParaRPr/>
          </a:p>
        </p:txBody>
      </p:sp>
      <p:sp>
        <p:nvSpPr>
          <p:cNvPr id="453" name="Google Shape;453;p31"/>
          <p:cNvSpPr txBox="1"/>
          <p:nvPr/>
        </p:nvSpPr>
        <p:spPr>
          <a:xfrm>
            <a:off x="890725" y="4159764"/>
            <a:ext cx="32182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Bangkok : correlation Median AQI/Pressure= -0,3</a:t>
            </a:r>
            <a:endParaRPr/>
          </a:p>
        </p:txBody>
      </p:sp>
      <p:pic>
        <p:nvPicPr>
          <p:cNvPr id="454" name="Google Shape;454;p31"/>
          <p:cNvPicPr preferRelativeResize="0"/>
          <p:nvPr/>
        </p:nvPicPr>
        <p:blipFill rotWithShape="1">
          <a:blip r:embed="rId3">
            <a:alphaModFix/>
          </a:blip>
          <a:srcRect b="0" l="0" r="0" t="0"/>
          <a:stretch/>
        </p:blipFill>
        <p:spPr>
          <a:xfrm>
            <a:off x="32118" y="1406351"/>
            <a:ext cx="3981818" cy="2805793"/>
          </a:xfrm>
          <a:prstGeom prst="rect">
            <a:avLst/>
          </a:prstGeom>
          <a:noFill/>
          <a:ln>
            <a:noFill/>
          </a:ln>
        </p:spPr>
      </p:pic>
      <p:pic>
        <p:nvPicPr>
          <p:cNvPr id="455" name="Google Shape;455;p31"/>
          <p:cNvPicPr preferRelativeResize="0"/>
          <p:nvPr/>
        </p:nvPicPr>
        <p:blipFill rotWithShape="1">
          <a:blip r:embed="rId4">
            <a:alphaModFix/>
          </a:blip>
          <a:srcRect b="0" l="0" r="0" t="0"/>
          <a:stretch/>
        </p:blipFill>
        <p:spPr>
          <a:xfrm>
            <a:off x="3575050" y="1564575"/>
            <a:ext cx="3867708" cy="2805793"/>
          </a:xfrm>
          <a:prstGeom prst="rect">
            <a:avLst/>
          </a:prstGeom>
          <a:noFill/>
          <a:ln>
            <a:noFill/>
          </a:ln>
        </p:spPr>
      </p:pic>
      <p:pic>
        <p:nvPicPr>
          <p:cNvPr id="456" name="Google Shape;456;p31"/>
          <p:cNvPicPr preferRelativeResize="0"/>
          <p:nvPr/>
        </p:nvPicPr>
        <p:blipFill rotWithShape="1">
          <a:blip r:embed="rId5">
            <a:alphaModFix/>
          </a:blip>
          <a:srcRect b="0" l="0" r="0" t="0"/>
          <a:stretch/>
        </p:blipFill>
        <p:spPr>
          <a:xfrm>
            <a:off x="7651870" y="1414791"/>
            <a:ext cx="3635950" cy="2831193"/>
          </a:xfrm>
          <a:prstGeom prst="rect">
            <a:avLst/>
          </a:prstGeom>
          <a:noFill/>
          <a:ln>
            <a:noFill/>
          </a:ln>
        </p:spPr>
      </p:pic>
      <p:pic>
        <p:nvPicPr>
          <p:cNvPr id="457" name="Google Shape;457;p31"/>
          <p:cNvPicPr preferRelativeResize="0"/>
          <p:nvPr/>
        </p:nvPicPr>
        <p:blipFill rotWithShape="1">
          <a:blip r:embed="rId6">
            <a:alphaModFix/>
          </a:blip>
          <a:srcRect b="0" l="0" r="0" t="0"/>
          <a:stretch/>
        </p:blipFill>
        <p:spPr>
          <a:xfrm>
            <a:off x="7862892" y="4127169"/>
            <a:ext cx="3634040" cy="27508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2"/>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Correlation – Sample for cities (oceanie) </a:t>
            </a:r>
            <a:endParaRPr/>
          </a:p>
        </p:txBody>
      </p:sp>
      <p:sp>
        <p:nvSpPr>
          <p:cNvPr id="464" name="Google Shape;464;p32"/>
          <p:cNvSpPr txBox="1"/>
          <p:nvPr/>
        </p:nvSpPr>
        <p:spPr>
          <a:xfrm>
            <a:off x="7295194" y="4004963"/>
            <a:ext cx="32182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chemeClr val="dk1"/>
                </a:solidFill>
                <a:latin typeface="Century Gothic"/>
                <a:ea typeface="Century Gothic"/>
                <a:cs typeface="Century Gothic"/>
                <a:sym typeface="Century Gothic"/>
              </a:rPr>
              <a:t>Bangkok : correlation Median AQI/Pressure= -0,3</a:t>
            </a:r>
            <a:endParaRPr/>
          </a:p>
        </p:txBody>
      </p:sp>
      <p:pic>
        <p:nvPicPr>
          <p:cNvPr id="465" name="Google Shape;465;p32"/>
          <p:cNvPicPr preferRelativeResize="0"/>
          <p:nvPr/>
        </p:nvPicPr>
        <p:blipFill rotWithShape="1">
          <a:blip r:embed="rId3">
            <a:alphaModFix/>
          </a:blip>
          <a:srcRect b="0" l="0" r="0" t="0"/>
          <a:stretch/>
        </p:blipFill>
        <p:spPr>
          <a:xfrm>
            <a:off x="-22918" y="1299053"/>
            <a:ext cx="3288634" cy="2545272"/>
          </a:xfrm>
          <a:prstGeom prst="rect">
            <a:avLst/>
          </a:prstGeom>
          <a:noFill/>
          <a:ln>
            <a:noFill/>
          </a:ln>
        </p:spPr>
      </p:pic>
      <p:sp>
        <p:nvSpPr>
          <p:cNvPr id="466" name="Google Shape;466;p32"/>
          <p:cNvSpPr txBox="1"/>
          <p:nvPr/>
        </p:nvSpPr>
        <p:spPr>
          <a:xfrm>
            <a:off x="781383" y="3984218"/>
            <a:ext cx="32182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chemeClr val="dk1"/>
                </a:solidFill>
                <a:latin typeface="Century Gothic"/>
                <a:ea typeface="Century Gothic"/>
                <a:cs typeface="Century Gothic"/>
                <a:sym typeface="Century Gothic"/>
              </a:rPr>
              <a:t>Sydney: correlation Median AQI/Temperature = 0,3</a:t>
            </a:r>
            <a:endParaRPr/>
          </a:p>
        </p:txBody>
      </p:sp>
      <p:pic>
        <p:nvPicPr>
          <p:cNvPr id="467" name="Google Shape;467;p32"/>
          <p:cNvPicPr preferRelativeResize="0"/>
          <p:nvPr/>
        </p:nvPicPr>
        <p:blipFill rotWithShape="1">
          <a:blip r:embed="rId4">
            <a:alphaModFix/>
          </a:blip>
          <a:srcRect b="0" l="0" r="0" t="0"/>
          <a:stretch/>
        </p:blipFill>
        <p:spPr>
          <a:xfrm>
            <a:off x="3349067" y="1299053"/>
            <a:ext cx="3087520" cy="2450504"/>
          </a:xfrm>
          <a:prstGeom prst="rect">
            <a:avLst/>
          </a:prstGeom>
          <a:noFill/>
          <a:ln>
            <a:noFill/>
          </a:ln>
        </p:spPr>
      </p:pic>
      <p:sp>
        <p:nvSpPr>
          <p:cNvPr id="468" name="Google Shape;468;p32"/>
          <p:cNvSpPr txBox="1"/>
          <p:nvPr/>
        </p:nvSpPr>
        <p:spPr>
          <a:xfrm>
            <a:off x="3772394" y="3957464"/>
            <a:ext cx="32182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chemeClr val="dk1"/>
                </a:solidFill>
                <a:latin typeface="Century Gothic"/>
                <a:ea typeface="Century Gothic"/>
                <a:cs typeface="Century Gothic"/>
                <a:sym typeface="Century Gothic"/>
              </a:rPr>
              <a:t>Brisbane: correlation Median AQI/Temperature and AQI/Wind = 0,3</a:t>
            </a:r>
            <a:endParaRPr/>
          </a:p>
        </p:txBody>
      </p:sp>
      <p:pic>
        <p:nvPicPr>
          <p:cNvPr id="469" name="Google Shape;469;p32"/>
          <p:cNvPicPr preferRelativeResize="0"/>
          <p:nvPr/>
        </p:nvPicPr>
        <p:blipFill rotWithShape="1">
          <a:blip r:embed="rId5">
            <a:alphaModFix/>
          </a:blip>
          <a:srcRect b="0" l="0" r="0" t="0"/>
          <a:stretch/>
        </p:blipFill>
        <p:spPr>
          <a:xfrm>
            <a:off x="6436587" y="1299053"/>
            <a:ext cx="3981818" cy="280579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3"/>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Correlation – Sample for cities (America)</a:t>
            </a:r>
            <a:endParaRPr/>
          </a:p>
        </p:txBody>
      </p:sp>
      <p:pic>
        <p:nvPicPr>
          <p:cNvPr id="476" name="Google Shape;476;p33"/>
          <p:cNvPicPr preferRelativeResize="0"/>
          <p:nvPr>
            <p:ph idx="1" type="body"/>
          </p:nvPr>
        </p:nvPicPr>
        <p:blipFill rotWithShape="1">
          <a:blip r:embed="rId3">
            <a:alphaModFix/>
          </a:blip>
          <a:srcRect b="0" l="0" r="0" t="0"/>
          <a:stretch/>
        </p:blipFill>
        <p:spPr>
          <a:xfrm>
            <a:off x="51772" y="1317413"/>
            <a:ext cx="3114668" cy="2433335"/>
          </a:xfrm>
          <a:prstGeom prst="rect">
            <a:avLst/>
          </a:prstGeom>
          <a:noFill/>
          <a:ln>
            <a:noFill/>
          </a:ln>
        </p:spPr>
      </p:pic>
      <p:sp>
        <p:nvSpPr>
          <p:cNvPr id="477" name="Google Shape;477;p33"/>
          <p:cNvSpPr txBox="1"/>
          <p:nvPr/>
        </p:nvSpPr>
        <p:spPr>
          <a:xfrm>
            <a:off x="320633" y="3692864"/>
            <a:ext cx="32182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Mexico : correlation Median AQI/Humidity = -0,4</a:t>
            </a:r>
            <a:endParaRPr/>
          </a:p>
        </p:txBody>
      </p:sp>
      <p:pic>
        <p:nvPicPr>
          <p:cNvPr id="478" name="Google Shape;478;p33"/>
          <p:cNvPicPr preferRelativeResize="0"/>
          <p:nvPr/>
        </p:nvPicPr>
        <p:blipFill rotWithShape="1">
          <a:blip r:embed="rId4">
            <a:alphaModFix/>
          </a:blip>
          <a:srcRect b="0" l="0" r="0" t="0"/>
          <a:stretch/>
        </p:blipFill>
        <p:spPr>
          <a:xfrm>
            <a:off x="3166440" y="1385312"/>
            <a:ext cx="2673751" cy="2433335"/>
          </a:xfrm>
          <a:prstGeom prst="rect">
            <a:avLst/>
          </a:prstGeom>
          <a:noFill/>
          <a:ln>
            <a:noFill/>
          </a:ln>
        </p:spPr>
      </p:pic>
      <p:sp>
        <p:nvSpPr>
          <p:cNvPr id="479" name="Google Shape;479;p33"/>
          <p:cNvSpPr txBox="1"/>
          <p:nvPr/>
        </p:nvSpPr>
        <p:spPr>
          <a:xfrm>
            <a:off x="4023754" y="3742974"/>
            <a:ext cx="137380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Guadalajara</a:t>
            </a:r>
            <a:endParaRPr/>
          </a:p>
        </p:txBody>
      </p:sp>
      <p:pic>
        <p:nvPicPr>
          <p:cNvPr id="480" name="Google Shape;480;p33"/>
          <p:cNvPicPr preferRelativeResize="0"/>
          <p:nvPr/>
        </p:nvPicPr>
        <p:blipFill rotWithShape="1">
          <a:blip r:embed="rId5">
            <a:alphaModFix/>
          </a:blip>
          <a:srcRect b="0" l="0" r="0" t="0"/>
          <a:stretch/>
        </p:blipFill>
        <p:spPr>
          <a:xfrm>
            <a:off x="6083186" y="4228191"/>
            <a:ext cx="3042971" cy="2570434"/>
          </a:xfrm>
          <a:prstGeom prst="rect">
            <a:avLst/>
          </a:prstGeom>
          <a:noFill/>
          <a:ln>
            <a:noFill/>
          </a:ln>
        </p:spPr>
      </p:pic>
      <p:sp>
        <p:nvSpPr>
          <p:cNvPr id="481" name="Google Shape;481;p33"/>
          <p:cNvSpPr txBox="1"/>
          <p:nvPr/>
        </p:nvSpPr>
        <p:spPr>
          <a:xfrm>
            <a:off x="7196447" y="6558726"/>
            <a:ext cx="115608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Vancouver</a:t>
            </a:r>
            <a:endParaRPr/>
          </a:p>
        </p:txBody>
      </p:sp>
      <p:pic>
        <p:nvPicPr>
          <p:cNvPr id="482" name="Google Shape;482;p33"/>
          <p:cNvPicPr preferRelativeResize="0"/>
          <p:nvPr/>
        </p:nvPicPr>
        <p:blipFill rotWithShape="1">
          <a:blip r:embed="rId6">
            <a:alphaModFix/>
          </a:blip>
          <a:srcRect b="0" l="0" r="0" t="0"/>
          <a:stretch/>
        </p:blipFill>
        <p:spPr>
          <a:xfrm>
            <a:off x="8954859" y="1317413"/>
            <a:ext cx="3042971" cy="2481567"/>
          </a:xfrm>
          <a:prstGeom prst="rect">
            <a:avLst/>
          </a:prstGeom>
          <a:noFill/>
          <a:ln>
            <a:noFill/>
          </a:ln>
        </p:spPr>
      </p:pic>
      <p:sp>
        <p:nvSpPr>
          <p:cNvPr id="483" name="Google Shape;483;p33"/>
          <p:cNvSpPr txBox="1"/>
          <p:nvPr/>
        </p:nvSpPr>
        <p:spPr>
          <a:xfrm>
            <a:off x="10222675" y="3757737"/>
            <a:ext cx="10663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Las Vegas</a:t>
            </a:r>
            <a:endParaRPr/>
          </a:p>
        </p:txBody>
      </p:sp>
      <p:pic>
        <p:nvPicPr>
          <p:cNvPr id="484" name="Google Shape;484;p33"/>
          <p:cNvPicPr preferRelativeResize="0"/>
          <p:nvPr/>
        </p:nvPicPr>
        <p:blipFill rotWithShape="1">
          <a:blip r:embed="rId7">
            <a:alphaModFix/>
          </a:blip>
          <a:srcRect b="0" l="0" r="0" t="0"/>
          <a:stretch/>
        </p:blipFill>
        <p:spPr>
          <a:xfrm>
            <a:off x="6123646" y="1461142"/>
            <a:ext cx="2547757" cy="2024970"/>
          </a:xfrm>
          <a:prstGeom prst="rect">
            <a:avLst/>
          </a:prstGeom>
          <a:noFill/>
          <a:ln>
            <a:noFill/>
          </a:ln>
        </p:spPr>
      </p:pic>
      <p:sp>
        <p:nvSpPr>
          <p:cNvPr id="485" name="Google Shape;485;p33"/>
          <p:cNvSpPr txBox="1"/>
          <p:nvPr/>
        </p:nvSpPr>
        <p:spPr>
          <a:xfrm>
            <a:off x="6970881" y="3590111"/>
            <a:ext cx="12170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Jacksonville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4"/>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Correlation – Sample for cities (America)</a:t>
            </a:r>
            <a:endParaRPr/>
          </a:p>
        </p:txBody>
      </p:sp>
      <p:pic>
        <p:nvPicPr>
          <p:cNvPr id="492" name="Google Shape;492;p34"/>
          <p:cNvPicPr preferRelativeResize="0"/>
          <p:nvPr>
            <p:ph idx="1" type="body"/>
          </p:nvPr>
        </p:nvPicPr>
        <p:blipFill rotWithShape="1">
          <a:blip r:embed="rId3">
            <a:alphaModFix/>
          </a:blip>
          <a:srcRect b="0" l="0" r="0" t="0"/>
          <a:stretch/>
        </p:blipFill>
        <p:spPr>
          <a:xfrm>
            <a:off x="51772" y="1317413"/>
            <a:ext cx="3114668" cy="2433335"/>
          </a:xfrm>
          <a:prstGeom prst="rect">
            <a:avLst/>
          </a:prstGeom>
          <a:noFill/>
          <a:ln>
            <a:noFill/>
          </a:ln>
        </p:spPr>
      </p:pic>
      <p:sp>
        <p:nvSpPr>
          <p:cNvPr id="493" name="Google Shape;493;p34"/>
          <p:cNvSpPr txBox="1"/>
          <p:nvPr/>
        </p:nvSpPr>
        <p:spPr>
          <a:xfrm>
            <a:off x="320633" y="3692864"/>
            <a:ext cx="32182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Mexico : correlation Median AQI/Humidity = -0,4</a:t>
            </a:r>
            <a:endParaRPr/>
          </a:p>
        </p:txBody>
      </p:sp>
      <p:pic>
        <p:nvPicPr>
          <p:cNvPr id="494" name="Google Shape;494;p34"/>
          <p:cNvPicPr preferRelativeResize="0"/>
          <p:nvPr/>
        </p:nvPicPr>
        <p:blipFill rotWithShape="1">
          <a:blip r:embed="rId4">
            <a:alphaModFix/>
          </a:blip>
          <a:srcRect b="0" l="0" r="0" t="0"/>
          <a:stretch/>
        </p:blipFill>
        <p:spPr>
          <a:xfrm>
            <a:off x="3166440" y="1385312"/>
            <a:ext cx="2673751" cy="2433335"/>
          </a:xfrm>
          <a:prstGeom prst="rect">
            <a:avLst/>
          </a:prstGeom>
          <a:noFill/>
          <a:ln>
            <a:noFill/>
          </a:ln>
        </p:spPr>
      </p:pic>
      <p:sp>
        <p:nvSpPr>
          <p:cNvPr id="495" name="Google Shape;495;p34"/>
          <p:cNvSpPr txBox="1"/>
          <p:nvPr/>
        </p:nvSpPr>
        <p:spPr>
          <a:xfrm>
            <a:off x="4023754" y="3742974"/>
            <a:ext cx="137380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Guadalajara</a:t>
            </a:r>
            <a:endParaRPr/>
          </a:p>
        </p:txBody>
      </p:sp>
      <p:pic>
        <p:nvPicPr>
          <p:cNvPr id="496" name="Google Shape;496;p34"/>
          <p:cNvPicPr preferRelativeResize="0"/>
          <p:nvPr/>
        </p:nvPicPr>
        <p:blipFill rotWithShape="1">
          <a:blip r:embed="rId5">
            <a:alphaModFix/>
          </a:blip>
          <a:srcRect b="0" l="0" r="0" t="0"/>
          <a:stretch/>
        </p:blipFill>
        <p:spPr>
          <a:xfrm>
            <a:off x="6083186" y="4228191"/>
            <a:ext cx="3042971" cy="2570434"/>
          </a:xfrm>
          <a:prstGeom prst="rect">
            <a:avLst/>
          </a:prstGeom>
          <a:noFill/>
          <a:ln>
            <a:noFill/>
          </a:ln>
        </p:spPr>
      </p:pic>
      <p:sp>
        <p:nvSpPr>
          <p:cNvPr id="497" name="Google Shape;497;p34"/>
          <p:cNvSpPr txBox="1"/>
          <p:nvPr/>
        </p:nvSpPr>
        <p:spPr>
          <a:xfrm>
            <a:off x="7196447" y="6558726"/>
            <a:ext cx="115608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Vancouver</a:t>
            </a:r>
            <a:endParaRPr/>
          </a:p>
        </p:txBody>
      </p:sp>
      <p:pic>
        <p:nvPicPr>
          <p:cNvPr id="498" name="Google Shape;498;p34"/>
          <p:cNvPicPr preferRelativeResize="0"/>
          <p:nvPr/>
        </p:nvPicPr>
        <p:blipFill rotWithShape="1">
          <a:blip r:embed="rId6">
            <a:alphaModFix/>
          </a:blip>
          <a:srcRect b="0" l="0" r="0" t="0"/>
          <a:stretch/>
        </p:blipFill>
        <p:spPr>
          <a:xfrm>
            <a:off x="8954859" y="1317413"/>
            <a:ext cx="3042971" cy="2481567"/>
          </a:xfrm>
          <a:prstGeom prst="rect">
            <a:avLst/>
          </a:prstGeom>
          <a:noFill/>
          <a:ln>
            <a:noFill/>
          </a:ln>
        </p:spPr>
      </p:pic>
      <p:sp>
        <p:nvSpPr>
          <p:cNvPr id="499" name="Google Shape;499;p34"/>
          <p:cNvSpPr txBox="1"/>
          <p:nvPr/>
        </p:nvSpPr>
        <p:spPr>
          <a:xfrm>
            <a:off x="10222675" y="3757737"/>
            <a:ext cx="10663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Las Vegas</a:t>
            </a:r>
            <a:endParaRPr/>
          </a:p>
        </p:txBody>
      </p:sp>
      <p:pic>
        <p:nvPicPr>
          <p:cNvPr id="500" name="Google Shape;500;p34"/>
          <p:cNvPicPr preferRelativeResize="0"/>
          <p:nvPr/>
        </p:nvPicPr>
        <p:blipFill rotWithShape="1">
          <a:blip r:embed="rId7">
            <a:alphaModFix/>
          </a:blip>
          <a:srcRect b="0" l="0" r="0" t="0"/>
          <a:stretch/>
        </p:blipFill>
        <p:spPr>
          <a:xfrm>
            <a:off x="6123646" y="1461142"/>
            <a:ext cx="2547757" cy="2024970"/>
          </a:xfrm>
          <a:prstGeom prst="rect">
            <a:avLst/>
          </a:prstGeom>
          <a:noFill/>
          <a:ln>
            <a:noFill/>
          </a:ln>
        </p:spPr>
      </p:pic>
      <p:sp>
        <p:nvSpPr>
          <p:cNvPr id="501" name="Google Shape;501;p34"/>
          <p:cNvSpPr txBox="1"/>
          <p:nvPr/>
        </p:nvSpPr>
        <p:spPr>
          <a:xfrm>
            <a:off x="6970881" y="3590111"/>
            <a:ext cx="12170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Century Gothic"/>
                <a:ea typeface="Century Gothic"/>
                <a:cs typeface="Century Gothic"/>
                <a:sym typeface="Century Gothic"/>
              </a:rPr>
              <a:t>Jacksonville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5"/>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Correlation – Sample for cities (europe) </a:t>
            </a:r>
            <a:endParaRPr/>
          </a:p>
        </p:txBody>
      </p:sp>
      <p:pic>
        <p:nvPicPr>
          <p:cNvPr id="508" name="Google Shape;508;p35"/>
          <p:cNvPicPr preferRelativeResize="0"/>
          <p:nvPr/>
        </p:nvPicPr>
        <p:blipFill rotWithShape="1">
          <a:blip r:embed="rId3">
            <a:alphaModFix/>
          </a:blip>
          <a:srcRect b="0" l="0" r="0" t="0"/>
          <a:stretch/>
        </p:blipFill>
        <p:spPr>
          <a:xfrm>
            <a:off x="0" y="1091146"/>
            <a:ext cx="3800104" cy="2876534"/>
          </a:xfrm>
          <a:prstGeom prst="rect">
            <a:avLst/>
          </a:prstGeom>
          <a:noFill/>
          <a:ln>
            <a:noFill/>
          </a:ln>
        </p:spPr>
      </p:pic>
      <p:pic>
        <p:nvPicPr>
          <p:cNvPr id="509" name="Google Shape;509;p35"/>
          <p:cNvPicPr preferRelativeResize="0"/>
          <p:nvPr/>
        </p:nvPicPr>
        <p:blipFill rotWithShape="1">
          <a:blip r:embed="rId4">
            <a:alphaModFix/>
          </a:blip>
          <a:srcRect b="0" l="0" r="0" t="0"/>
          <a:stretch/>
        </p:blipFill>
        <p:spPr>
          <a:xfrm>
            <a:off x="3800104" y="1318099"/>
            <a:ext cx="3759541" cy="2649581"/>
          </a:xfrm>
          <a:prstGeom prst="rect">
            <a:avLst/>
          </a:prstGeom>
          <a:noFill/>
          <a:ln>
            <a:noFill/>
          </a:ln>
        </p:spPr>
      </p:pic>
      <p:pic>
        <p:nvPicPr>
          <p:cNvPr id="510" name="Google Shape;510;p35"/>
          <p:cNvPicPr preferRelativeResize="0"/>
          <p:nvPr/>
        </p:nvPicPr>
        <p:blipFill rotWithShape="1">
          <a:blip r:embed="rId5">
            <a:alphaModFix/>
          </a:blip>
          <a:srcRect b="0" l="0" r="0" t="0"/>
          <a:stretch/>
        </p:blipFill>
        <p:spPr>
          <a:xfrm>
            <a:off x="7556665" y="1186720"/>
            <a:ext cx="3759541" cy="2685386"/>
          </a:xfrm>
          <a:prstGeom prst="rect">
            <a:avLst/>
          </a:prstGeom>
          <a:noFill/>
          <a:ln>
            <a:noFill/>
          </a:ln>
        </p:spPr>
      </p:pic>
      <p:pic>
        <p:nvPicPr>
          <p:cNvPr id="511" name="Google Shape;511;p35"/>
          <p:cNvPicPr preferRelativeResize="0"/>
          <p:nvPr/>
        </p:nvPicPr>
        <p:blipFill rotWithShape="1">
          <a:blip r:embed="rId6">
            <a:alphaModFix/>
          </a:blip>
          <a:srcRect b="0" l="0" r="0" t="0"/>
          <a:stretch/>
        </p:blipFill>
        <p:spPr>
          <a:xfrm>
            <a:off x="2306617" y="3810689"/>
            <a:ext cx="4096716" cy="304731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6"/>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Question</a:t>
            </a:r>
            <a:endParaRPr/>
          </a:p>
        </p:txBody>
      </p:sp>
      <p:sp>
        <p:nvSpPr>
          <p:cNvPr id="518" name="Google Shape;518;p36"/>
          <p:cNvSpPr/>
          <p:nvPr/>
        </p:nvSpPr>
        <p:spPr>
          <a:xfrm>
            <a:off x="192250" y="1361823"/>
            <a:ext cx="11174100" cy="4527900"/>
          </a:xfrm>
          <a:prstGeom prst="rect">
            <a:avLst/>
          </a:prstGeom>
          <a:noFill/>
          <a:ln>
            <a:noFill/>
          </a:ln>
        </p:spPr>
        <p:txBody>
          <a:bodyPr anchorCtr="0" anchor="t" bIns="45700" lIns="91425" spcFirstLastPara="1" rIns="91425" wrap="square" tIns="45700">
            <a:spAutoFit/>
          </a:bodyPr>
          <a:lstStyle/>
          <a:p>
            <a:pPr indent="0" lvl="0" marL="0" rtl="0" algn="l">
              <a:spcBef>
                <a:spcPts val="1800"/>
              </a:spcBef>
              <a:spcAft>
                <a:spcPts val="0"/>
              </a:spcAft>
              <a:buNone/>
            </a:pPr>
            <a:r>
              <a:rPr lang="fr-FR" sz="1800">
                <a:solidFill>
                  <a:schemeClr val="dk1"/>
                </a:solidFill>
                <a:latin typeface="Century Gothic"/>
                <a:ea typeface="Century Gothic"/>
                <a:cs typeface="Century Gothic"/>
                <a:sym typeface="Century Gothic"/>
              </a:rPr>
              <a:t>W</a:t>
            </a:r>
            <a:r>
              <a:rPr lang="fr-FR" sz="1800">
                <a:solidFill>
                  <a:schemeClr val="dk1"/>
                </a:solidFill>
                <a:latin typeface="Century Gothic"/>
                <a:ea typeface="Century Gothic"/>
                <a:cs typeface="Century Gothic"/>
                <a:sym typeface="Century Gothic"/>
              </a:rPr>
              <a:t>hat are the correlations between the indices of weather and the (median) AQI in 2019 and 2020: for a sample of cities ? per city of this sample?</a:t>
            </a:r>
            <a:endParaRPr sz="1800">
              <a:solidFill>
                <a:schemeClr val="dk1"/>
              </a:solidFill>
              <a:latin typeface="Century Gothic"/>
              <a:ea typeface="Century Gothic"/>
              <a:cs typeface="Century Gothic"/>
              <a:sym typeface="Century Gothic"/>
            </a:endParaRPr>
          </a:p>
          <a:p>
            <a:pPr indent="0" lvl="0" marL="0" rtl="0" algn="l">
              <a:spcBef>
                <a:spcPts val="180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Studying the heatmap of the sample and each city, we can observe the direction of the relationship between these elements.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However, since the strength of the displayed correlations is too weak, we cannot conclude with our data that there are correlations between the aqi (the pollution) and the indicator of weather.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fr-FR" sz="1800">
                <a:solidFill>
                  <a:schemeClr val="dk1"/>
                </a:solidFill>
                <a:latin typeface="Century Gothic"/>
                <a:ea typeface="Century Gothic"/>
                <a:cs typeface="Century Gothic"/>
                <a:sym typeface="Century Gothic"/>
              </a:rPr>
              <a:t>We think that one of the principal reasons for it could be:</a:t>
            </a:r>
            <a:endParaRPr sz="1800">
              <a:solidFill>
                <a:schemeClr val="dk1"/>
              </a:solidFill>
              <a:latin typeface="Century Gothic"/>
              <a:ea typeface="Century Gothic"/>
              <a:cs typeface="Century Gothic"/>
              <a:sym typeface="Century Gothic"/>
            </a:endParaRPr>
          </a:p>
          <a:p>
            <a:pPr indent="-342900" lvl="0" marL="457200" marR="0" rtl="0" algn="l">
              <a:spcBef>
                <a:spcPts val="0"/>
              </a:spcBef>
              <a:spcAft>
                <a:spcPts val="0"/>
              </a:spcAft>
              <a:buClr>
                <a:schemeClr val="dk1"/>
              </a:buClr>
              <a:buSzPts val="1800"/>
              <a:buFont typeface="Century Gothic"/>
              <a:buChar char="-"/>
            </a:pPr>
            <a:r>
              <a:rPr lang="fr-FR" sz="1800">
                <a:solidFill>
                  <a:schemeClr val="dk1"/>
                </a:solidFill>
                <a:latin typeface="Century Gothic"/>
                <a:ea typeface="Century Gothic"/>
                <a:cs typeface="Century Gothic"/>
                <a:sym typeface="Century Gothic"/>
              </a:rPr>
              <a:t>our dataset is a report with the median value per day, while the change of AQI index and the indicators of weather is frequently during the day. Thus, it would be more relevant if we could use the hourly data to verify the correlation.</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1" marL="457200" marR="0" rtl="0" algn="l">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Air Quality Index : AQI</a:t>
            </a:r>
            <a:endParaRPr/>
          </a:p>
        </p:txBody>
      </p:sp>
      <p:sp>
        <p:nvSpPr>
          <p:cNvPr id="170" name="Google Shape;170;p4"/>
          <p:cNvSpPr txBox="1"/>
          <p:nvPr>
            <p:ph idx="1" type="body"/>
          </p:nvPr>
        </p:nvSpPr>
        <p:spPr>
          <a:xfrm>
            <a:off x="446315" y="1463039"/>
            <a:ext cx="5350051" cy="467650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3F3F3F"/>
              </a:buClr>
              <a:buSzPts val="1800"/>
              <a:buChar char="•"/>
            </a:pPr>
            <a:r>
              <a:rPr lang="fr-FR"/>
              <a:t>The </a:t>
            </a:r>
            <a:r>
              <a:rPr b="1" lang="fr-FR"/>
              <a:t>G</a:t>
            </a:r>
            <a:r>
              <a:rPr b="1" lang="fr-FR"/>
              <a:t>lobal </a:t>
            </a:r>
            <a:r>
              <a:rPr b="1" lang="fr-FR"/>
              <a:t>Air Quality Index (AQI) is the highest AQI value calculated for each of the 6 following pollutants</a:t>
            </a:r>
            <a:r>
              <a:rPr lang="fr-FR"/>
              <a:t> : </a:t>
            </a:r>
            <a:endParaRPr/>
          </a:p>
          <a:p>
            <a:pPr indent="-228600" lvl="1" marL="685800" rtl="0" algn="l">
              <a:lnSpc>
                <a:spcPct val="100000"/>
              </a:lnSpc>
              <a:spcBef>
                <a:spcPts val="1800"/>
              </a:spcBef>
              <a:spcAft>
                <a:spcPts val="0"/>
              </a:spcAft>
              <a:buClr>
                <a:srgbClr val="3F3F3F"/>
              </a:buClr>
              <a:buSzPts val="1600"/>
              <a:buChar char="•"/>
            </a:pPr>
            <a:r>
              <a:rPr lang="fr-FR"/>
              <a:t>O3 </a:t>
            </a:r>
            <a:endParaRPr/>
          </a:p>
          <a:p>
            <a:pPr indent="-228600" lvl="1" marL="685800" rtl="0" algn="l">
              <a:lnSpc>
                <a:spcPct val="100000"/>
              </a:lnSpc>
              <a:spcBef>
                <a:spcPts val="1800"/>
              </a:spcBef>
              <a:spcAft>
                <a:spcPts val="0"/>
              </a:spcAft>
              <a:buClr>
                <a:srgbClr val="3F3F3F"/>
              </a:buClr>
              <a:buSzPts val="1600"/>
              <a:buChar char="•"/>
            </a:pPr>
            <a:r>
              <a:rPr lang="fr-FR"/>
              <a:t>PM2.5 </a:t>
            </a:r>
            <a:endParaRPr/>
          </a:p>
          <a:p>
            <a:pPr indent="-228600" lvl="1" marL="685800" rtl="0" algn="l">
              <a:lnSpc>
                <a:spcPct val="100000"/>
              </a:lnSpc>
              <a:spcBef>
                <a:spcPts val="1800"/>
              </a:spcBef>
              <a:spcAft>
                <a:spcPts val="0"/>
              </a:spcAft>
              <a:buClr>
                <a:srgbClr val="3F3F3F"/>
              </a:buClr>
              <a:buSzPts val="1600"/>
              <a:buChar char="•"/>
            </a:pPr>
            <a:r>
              <a:rPr lang="fr-FR"/>
              <a:t>PM10 </a:t>
            </a:r>
            <a:endParaRPr/>
          </a:p>
          <a:p>
            <a:pPr indent="-228600" lvl="1" marL="685800" rtl="0" algn="l">
              <a:lnSpc>
                <a:spcPct val="100000"/>
              </a:lnSpc>
              <a:spcBef>
                <a:spcPts val="1800"/>
              </a:spcBef>
              <a:spcAft>
                <a:spcPts val="0"/>
              </a:spcAft>
              <a:buClr>
                <a:srgbClr val="3F3F3F"/>
              </a:buClr>
              <a:buSzPts val="1600"/>
              <a:buChar char="•"/>
            </a:pPr>
            <a:r>
              <a:rPr lang="fr-FR"/>
              <a:t>CO </a:t>
            </a:r>
            <a:endParaRPr/>
          </a:p>
          <a:p>
            <a:pPr indent="-228600" lvl="1" marL="685800" rtl="0" algn="l">
              <a:lnSpc>
                <a:spcPct val="100000"/>
              </a:lnSpc>
              <a:spcBef>
                <a:spcPts val="1800"/>
              </a:spcBef>
              <a:spcAft>
                <a:spcPts val="0"/>
              </a:spcAft>
              <a:buClr>
                <a:srgbClr val="3F3F3F"/>
              </a:buClr>
              <a:buSzPts val="1600"/>
              <a:buChar char="•"/>
            </a:pPr>
            <a:r>
              <a:rPr lang="fr-FR"/>
              <a:t>NO</a:t>
            </a:r>
            <a:r>
              <a:rPr lang="fr-FR"/>
              <a:t>2 </a:t>
            </a:r>
            <a:endParaRPr/>
          </a:p>
          <a:p>
            <a:pPr indent="-228600" lvl="1" marL="685800" rtl="0" algn="l">
              <a:lnSpc>
                <a:spcPct val="100000"/>
              </a:lnSpc>
              <a:spcBef>
                <a:spcPts val="1800"/>
              </a:spcBef>
              <a:spcAft>
                <a:spcPts val="0"/>
              </a:spcAft>
              <a:buClr>
                <a:srgbClr val="3F3F3F"/>
              </a:buClr>
              <a:buSzPts val="1600"/>
              <a:buChar char="•"/>
            </a:pPr>
            <a:r>
              <a:rPr lang="fr-FR"/>
              <a:t>SO2</a:t>
            </a:r>
            <a:r>
              <a:rPr lang="fr-FR"/>
              <a:t> </a:t>
            </a:r>
            <a:endParaRPr/>
          </a:p>
          <a:p>
            <a:pPr indent="-127000" lvl="1" marL="685800" rtl="0" algn="l">
              <a:lnSpc>
                <a:spcPct val="100000"/>
              </a:lnSpc>
              <a:spcBef>
                <a:spcPts val="1800"/>
              </a:spcBef>
              <a:spcAft>
                <a:spcPts val="0"/>
              </a:spcAft>
              <a:buClr>
                <a:srgbClr val="3F3F3F"/>
              </a:buClr>
              <a:buSzPts val="1600"/>
              <a:buNone/>
            </a:pPr>
            <a:r>
              <a:t/>
            </a:r>
            <a:endParaRPr/>
          </a:p>
          <a:p>
            <a:pPr indent="0" lvl="1" marL="457200" rtl="0" algn="l">
              <a:lnSpc>
                <a:spcPct val="100000"/>
              </a:lnSpc>
              <a:spcBef>
                <a:spcPts val="1800"/>
              </a:spcBef>
              <a:spcAft>
                <a:spcPts val="0"/>
              </a:spcAft>
              <a:buClr>
                <a:srgbClr val="3F3F3F"/>
              </a:buClr>
              <a:buSzPts val="1600"/>
              <a:buNone/>
            </a:pPr>
            <a:r>
              <a:t/>
            </a:r>
            <a:endParaRPr/>
          </a:p>
          <a:p>
            <a:pPr indent="-114300" lvl="0" marL="22860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p:txBody>
      </p:sp>
      <p:sp>
        <p:nvSpPr>
          <p:cNvPr id="171" name="Google Shape;171;p4"/>
          <p:cNvSpPr/>
          <p:nvPr/>
        </p:nvSpPr>
        <p:spPr>
          <a:xfrm>
            <a:off x="6294245" y="1489649"/>
            <a:ext cx="2596288"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Arial"/>
              <a:buChar char="•"/>
            </a:pPr>
            <a:r>
              <a:rPr b="1" i="0" lang="fr-FR" sz="1800" u="none" cap="none" strike="noStrike">
                <a:solidFill>
                  <a:srgbClr val="000000"/>
                </a:solidFill>
                <a:latin typeface="Arial"/>
                <a:ea typeface="Arial"/>
                <a:cs typeface="Arial"/>
                <a:sym typeface="Arial"/>
              </a:rPr>
              <a:t>Air Quality Levels : </a:t>
            </a:r>
            <a:endParaRPr b="1" i="0" sz="1800" u="none" cap="none" strike="noStrike">
              <a:solidFill>
                <a:schemeClr val="dk1"/>
              </a:solidFill>
              <a:latin typeface="Century Gothic"/>
              <a:ea typeface="Century Gothic"/>
              <a:cs typeface="Century Gothic"/>
              <a:sym typeface="Century Gothic"/>
            </a:endParaRPr>
          </a:p>
        </p:txBody>
      </p:sp>
      <p:pic>
        <p:nvPicPr>
          <p:cNvPr id="172" name="Google Shape;172;p4"/>
          <p:cNvPicPr preferRelativeResize="0"/>
          <p:nvPr/>
        </p:nvPicPr>
        <p:blipFill rotWithShape="1">
          <a:blip r:embed="rId3">
            <a:alphaModFix/>
          </a:blip>
          <a:srcRect b="0" l="0" r="0" t="0"/>
          <a:stretch/>
        </p:blipFill>
        <p:spPr>
          <a:xfrm>
            <a:off x="6224975" y="1928800"/>
            <a:ext cx="5243101" cy="43577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7"/>
          <p:cNvSpPr txBox="1"/>
          <p:nvPr>
            <p:ph type="ctrTitle"/>
          </p:nvPr>
        </p:nvSpPr>
        <p:spPr>
          <a:xfrm>
            <a:off x="694871" y="4837562"/>
            <a:ext cx="10607040" cy="1200329"/>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3F3F3F"/>
              </a:buClr>
              <a:buSzPts val="4400"/>
              <a:buFont typeface="Century Gothic"/>
              <a:buNone/>
            </a:pPr>
            <a:r>
              <a:rPr lang="fr-FR"/>
              <a:t>Hypothesis test- </a:t>
            </a:r>
            <a:br>
              <a:rPr lang="fr-FR"/>
            </a:br>
            <a:r>
              <a:rPr lang="fr-FR" sz="3600"/>
              <a:t>Dataframe Sample</a:t>
            </a:r>
            <a:endParaRPr sz="3600"/>
          </a:p>
        </p:txBody>
      </p:sp>
      <p:pic>
        <p:nvPicPr>
          <p:cNvPr id="525" name="Google Shape;525;p37"/>
          <p:cNvPicPr preferRelativeResize="0"/>
          <p:nvPr>
            <p:ph idx="2" type="pic"/>
          </p:nvPr>
        </p:nvPicPr>
        <p:blipFill rotWithShape="1">
          <a:blip r:embed="rId3">
            <a:alphaModFix/>
          </a:blip>
          <a:srcRect b="23058" l="0" r="0" t="23059"/>
          <a:stretch/>
        </p:blipFill>
        <p:spPr>
          <a:xfrm>
            <a:off x="0" y="0"/>
            <a:ext cx="12191999" cy="3962400"/>
          </a:xfrm>
          <a:prstGeom prst="rect">
            <a:avLst/>
          </a:prstGeom>
          <a:solidFill>
            <a:srgbClr val="F2F2F2"/>
          </a:solid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9"/>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Z-TEST</a:t>
            </a:r>
            <a:endParaRPr/>
          </a:p>
        </p:txBody>
      </p:sp>
      <p:pic>
        <p:nvPicPr>
          <p:cNvPr id="532" name="Google Shape;532;p39"/>
          <p:cNvPicPr preferRelativeResize="0"/>
          <p:nvPr>
            <p:ph idx="1" type="body"/>
          </p:nvPr>
        </p:nvPicPr>
        <p:blipFill rotWithShape="1">
          <a:blip r:embed="rId3">
            <a:alphaModFix/>
          </a:blip>
          <a:srcRect b="0" l="0" r="0" t="0"/>
          <a:stretch/>
        </p:blipFill>
        <p:spPr>
          <a:xfrm>
            <a:off x="723203" y="1091151"/>
            <a:ext cx="10100700" cy="5427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0"/>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Difficulties/Improvements</a:t>
            </a:r>
            <a:endParaRPr/>
          </a:p>
        </p:txBody>
      </p:sp>
      <p:sp>
        <p:nvSpPr>
          <p:cNvPr id="539" name="Google Shape;539;p40"/>
          <p:cNvSpPr txBox="1"/>
          <p:nvPr>
            <p:ph idx="1" type="body"/>
          </p:nvPr>
        </p:nvSpPr>
        <p:spPr>
          <a:xfrm>
            <a:off x="446329" y="1463050"/>
            <a:ext cx="11433900" cy="477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fr-FR"/>
              <a:t>Difficulties:</a:t>
            </a:r>
            <a:endParaRPr b="1"/>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fr-FR"/>
              <a:t>Domain knowledge</a:t>
            </a:r>
            <a:endParaRPr/>
          </a:p>
          <a:p>
            <a:pPr indent="-342900" lvl="0" marL="457200" rtl="0" algn="l">
              <a:lnSpc>
                <a:spcPct val="100000"/>
              </a:lnSpc>
              <a:spcBef>
                <a:spcPts val="0"/>
              </a:spcBef>
              <a:spcAft>
                <a:spcPts val="0"/>
              </a:spcAft>
              <a:buSzPts val="1800"/>
              <a:buChar char="●"/>
            </a:pPr>
            <a:r>
              <a:rPr lang="fr-FR"/>
              <a:t>Data cleaning</a:t>
            </a:r>
            <a:endParaRPr/>
          </a:p>
          <a:p>
            <a:pPr indent="-342900" lvl="0" marL="457200" rtl="0" algn="l">
              <a:lnSpc>
                <a:spcPct val="100000"/>
              </a:lnSpc>
              <a:spcBef>
                <a:spcPts val="0"/>
              </a:spcBef>
              <a:spcAft>
                <a:spcPts val="0"/>
              </a:spcAft>
              <a:buSzPts val="1800"/>
              <a:buChar char="●"/>
            </a:pPr>
            <a:r>
              <a:rPr lang="fr-FR"/>
              <a:t>Manipulate a big jupyter file. Take time to reply with the vizualization.</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fr-FR"/>
              <a:t>Improvements:</a:t>
            </a:r>
            <a:endParaRPr b="1"/>
          </a:p>
          <a:p>
            <a:pPr indent="-342900" lvl="0" marL="457200" rtl="0" algn="l">
              <a:spcBef>
                <a:spcPts val="0"/>
              </a:spcBef>
              <a:spcAft>
                <a:spcPts val="0"/>
              </a:spcAft>
              <a:buSzPts val="1800"/>
              <a:buChar char="●"/>
            </a:pPr>
            <a:r>
              <a:rPr lang="fr-FR">
                <a:solidFill>
                  <a:schemeClr val="dk2"/>
                </a:solidFill>
              </a:rPr>
              <a:t>Create the Choropleth map with Python</a:t>
            </a:r>
            <a:endParaRPr>
              <a:solidFill>
                <a:schemeClr val="dk2"/>
              </a:solidFill>
            </a:endParaRPr>
          </a:p>
          <a:p>
            <a:pPr indent="-342900" lvl="0" marL="457200" rtl="0" algn="l">
              <a:spcBef>
                <a:spcPts val="0"/>
              </a:spcBef>
              <a:spcAft>
                <a:spcPts val="0"/>
              </a:spcAft>
              <a:buClr>
                <a:schemeClr val="dk2"/>
              </a:buClr>
              <a:buSzPts val="1800"/>
              <a:buChar char="●"/>
            </a:pPr>
            <a:r>
              <a:rPr lang="fr-FR">
                <a:solidFill>
                  <a:schemeClr val="dk2"/>
                </a:solidFill>
              </a:rPr>
              <a:t>Uplaod data for Paris</a:t>
            </a:r>
            <a:endParaRPr>
              <a:solidFill>
                <a:schemeClr val="dk2"/>
              </a:solidFill>
            </a:endParaRPr>
          </a:p>
          <a:p>
            <a:pPr indent="-342900" lvl="0" marL="457200" rtl="0" algn="l">
              <a:spcBef>
                <a:spcPts val="0"/>
              </a:spcBef>
              <a:spcAft>
                <a:spcPts val="0"/>
              </a:spcAft>
              <a:buClr>
                <a:schemeClr val="dk2"/>
              </a:buClr>
              <a:buSzPts val="1800"/>
              <a:buChar char="●"/>
            </a:pPr>
            <a:r>
              <a:rPr lang="fr-FR">
                <a:solidFill>
                  <a:schemeClr val="dk2"/>
                </a:solidFill>
              </a:rPr>
              <a:t>Understand how to interpret yellowbrick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fr-FR">
                <a:solidFill>
                  <a:schemeClr val="dk2"/>
                </a:solidFill>
              </a:rPr>
              <a:t>[Advices from Eldiaas :</a:t>
            </a:r>
            <a:endParaRPr>
              <a:solidFill>
                <a:schemeClr val="dk2"/>
              </a:solidFill>
            </a:endParaRPr>
          </a:p>
          <a:p>
            <a:pPr indent="-342900" lvl="0" marL="457200" rtl="0" algn="l">
              <a:spcBef>
                <a:spcPts val="0"/>
              </a:spcBef>
              <a:spcAft>
                <a:spcPts val="0"/>
              </a:spcAft>
              <a:buClr>
                <a:schemeClr val="dk2"/>
              </a:buClr>
              <a:buSzPts val="1800"/>
              <a:buChar char="-"/>
            </a:pPr>
            <a:r>
              <a:rPr lang="fr-FR">
                <a:solidFill>
                  <a:schemeClr val="dk2"/>
                </a:solidFill>
              </a:rPr>
              <a:t>scale of the graphs must be same when you are comparing.</a:t>
            </a:r>
            <a:endParaRPr>
              <a:solidFill>
                <a:schemeClr val="dk2"/>
              </a:solidFill>
            </a:endParaRPr>
          </a:p>
          <a:p>
            <a:pPr indent="-342900" lvl="0" marL="457200" rtl="0" algn="l">
              <a:spcBef>
                <a:spcPts val="0"/>
              </a:spcBef>
              <a:spcAft>
                <a:spcPts val="0"/>
              </a:spcAft>
              <a:buClr>
                <a:schemeClr val="dk2"/>
              </a:buClr>
              <a:buSzPts val="1800"/>
              <a:buChar char="-"/>
            </a:pPr>
            <a:r>
              <a:rPr lang="fr-FR">
                <a:solidFill>
                  <a:schemeClr val="dk2"/>
                </a:solidFill>
              </a:rPr>
              <a:t>focus on what is important. don’t take too much time to show all the viz.]</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lnSpc>
                <a:spcPct val="100000"/>
              </a:lnSpc>
              <a:spcBef>
                <a:spcPts val="1800"/>
              </a:spcBef>
              <a:spcAft>
                <a:spcPts val="0"/>
              </a:spcAft>
              <a:buClr>
                <a:srgbClr val="3F3F3F"/>
              </a:buClr>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1"/>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Links</a:t>
            </a:r>
            <a:endParaRPr/>
          </a:p>
        </p:txBody>
      </p:sp>
      <p:sp>
        <p:nvSpPr>
          <p:cNvPr id="546" name="Google Shape;546;p41"/>
          <p:cNvSpPr txBox="1"/>
          <p:nvPr>
            <p:ph idx="1" type="body"/>
          </p:nvPr>
        </p:nvSpPr>
        <p:spPr>
          <a:xfrm>
            <a:off x="446315" y="1463040"/>
            <a:ext cx="8030935" cy="477009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3F3F3F"/>
              </a:buClr>
              <a:buSzPts val="1800"/>
              <a:buChar char="•"/>
            </a:pPr>
            <a:r>
              <a:rPr lang="fr-FR"/>
              <a:t>The project is on </a:t>
            </a:r>
            <a:r>
              <a:rPr b="1" lang="fr-FR"/>
              <a:t>github</a:t>
            </a:r>
            <a:r>
              <a:rPr lang="fr-FR"/>
              <a:t> :</a:t>
            </a:r>
            <a:endParaRPr/>
          </a:p>
          <a:p>
            <a:pPr indent="0" lvl="0" marL="0" rtl="0" algn="l">
              <a:lnSpc>
                <a:spcPct val="100000"/>
              </a:lnSpc>
              <a:spcBef>
                <a:spcPts val="1800"/>
              </a:spcBef>
              <a:spcAft>
                <a:spcPts val="0"/>
              </a:spcAft>
              <a:buClr>
                <a:srgbClr val="3F3F3F"/>
              </a:buClr>
              <a:buSzPts val="1800"/>
              <a:buNone/>
            </a:pPr>
            <a:r>
              <a:rPr lang="fr-FR" u="sng">
                <a:solidFill>
                  <a:schemeClr val="hlink"/>
                </a:solidFill>
                <a:hlinkClick r:id="rId3"/>
              </a:rPr>
              <a:t>https://github.com/tatiana-martinez/AirQuality.git</a:t>
            </a:r>
            <a:endParaRPr/>
          </a:p>
          <a:p>
            <a:pPr indent="-228600" lvl="0" marL="228600" rtl="0" algn="l">
              <a:lnSpc>
                <a:spcPct val="100000"/>
              </a:lnSpc>
              <a:spcBef>
                <a:spcPts val="1800"/>
              </a:spcBef>
              <a:spcAft>
                <a:spcPts val="0"/>
              </a:spcAft>
              <a:buClr>
                <a:srgbClr val="3F3F3F"/>
              </a:buClr>
              <a:buSzPts val="1800"/>
              <a:buChar char="•"/>
            </a:pPr>
            <a:r>
              <a:rPr b="1" lang="fr-FR"/>
              <a:t>Trello</a:t>
            </a:r>
            <a:r>
              <a:rPr lang="fr-FR"/>
              <a:t> created for the project:</a:t>
            </a:r>
            <a:endParaRPr/>
          </a:p>
          <a:p>
            <a:pPr indent="0" lvl="0" marL="0" rtl="0" algn="l">
              <a:lnSpc>
                <a:spcPct val="100000"/>
              </a:lnSpc>
              <a:spcBef>
                <a:spcPts val="1800"/>
              </a:spcBef>
              <a:spcAft>
                <a:spcPts val="0"/>
              </a:spcAft>
              <a:buClr>
                <a:srgbClr val="3F3F3F"/>
              </a:buClr>
              <a:buSzPts val="1800"/>
              <a:buNone/>
            </a:pPr>
            <a:r>
              <a:rPr lang="fr-FR"/>
              <a:t>https://trello.com/b/NsH3Z4Rc/projet-2-eda-air-quality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9ca46aa11a_0_57"/>
          <p:cNvSpPr txBox="1"/>
          <p:nvPr>
            <p:ph idx="1" type="body"/>
          </p:nvPr>
        </p:nvSpPr>
        <p:spPr>
          <a:xfrm>
            <a:off x="446329" y="1463050"/>
            <a:ext cx="11174100" cy="47700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b="1" sz="2800"/>
          </a:p>
          <a:p>
            <a:pPr indent="0" lvl="0" marL="0" rtl="0" algn="l">
              <a:spcBef>
                <a:spcPts val="1200"/>
              </a:spcBef>
              <a:spcAft>
                <a:spcPts val="0"/>
              </a:spcAft>
              <a:buNone/>
            </a:pPr>
            <a:r>
              <a:t/>
            </a:r>
            <a:endParaRPr b="1" sz="2800"/>
          </a:p>
          <a:p>
            <a:pPr indent="0" lvl="0" marL="0" rtl="0" algn="l">
              <a:spcBef>
                <a:spcPts val="1200"/>
              </a:spcBef>
              <a:spcAft>
                <a:spcPts val="0"/>
              </a:spcAft>
              <a:buNone/>
            </a:pPr>
            <a:r>
              <a:t/>
            </a:r>
            <a:endParaRPr b="1" sz="2800"/>
          </a:p>
          <a:p>
            <a:pPr indent="457200" lvl="0" marL="2286000" rtl="0" algn="l">
              <a:spcBef>
                <a:spcPts val="1200"/>
              </a:spcBef>
              <a:spcAft>
                <a:spcPts val="1200"/>
              </a:spcAft>
              <a:buNone/>
            </a:pPr>
            <a:r>
              <a:rPr b="1" lang="fr-FR" sz="2800"/>
              <a:t>Thank you for your attention :)</a:t>
            </a:r>
            <a:endParaRPr b="1" sz="2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2"/>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Appendix</a:t>
            </a:r>
            <a:endParaRPr/>
          </a:p>
        </p:txBody>
      </p:sp>
      <p:sp>
        <p:nvSpPr>
          <p:cNvPr id="559" name="Google Shape;559;p42"/>
          <p:cNvSpPr txBox="1"/>
          <p:nvPr>
            <p:ph idx="1" type="body"/>
          </p:nvPr>
        </p:nvSpPr>
        <p:spPr>
          <a:xfrm>
            <a:off x="446316" y="1463040"/>
            <a:ext cx="5363926" cy="477009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3F3F3F"/>
              </a:buClr>
              <a:buSzPts val="1800"/>
              <a:buChar char="•"/>
            </a:pPr>
            <a:r>
              <a:rPr b="1" lang="fr-FR"/>
              <a:t>pollutant concentration data :</a:t>
            </a:r>
            <a:endParaRPr/>
          </a:p>
          <a:p>
            <a:pPr indent="-228600" lvl="0" marL="228600" rtl="0" algn="l">
              <a:lnSpc>
                <a:spcPct val="100000"/>
              </a:lnSpc>
              <a:spcBef>
                <a:spcPts val="1800"/>
              </a:spcBef>
              <a:spcAft>
                <a:spcPts val="0"/>
              </a:spcAft>
              <a:buClr>
                <a:srgbClr val="3F3F3F"/>
              </a:buClr>
              <a:buSzPts val="1800"/>
              <a:buChar char="•"/>
            </a:pPr>
            <a:r>
              <a:rPr lang="fr-FR"/>
              <a:t>Ozone (ppm) – truncate to 3 decimal places </a:t>
            </a:r>
            <a:endParaRPr/>
          </a:p>
          <a:p>
            <a:pPr indent="-228600" lvl="0" marL="228600" rtl="0" algn="l">
              <a:lnSpc>
                <a:spcPct val="100000"/>
              </a:lnSpc>
              <a:spcBef>
                <a:spcPts val="1800"/>
              </a:spcBef>
              <a:spcAft>
                <a:spcPts val="0"/>
              </a:spcAft>
              <a:buClr>
                <a:srgbClr val="3F3F3F"/>
              </a:buClr>
              <a:buSzPts val="1800"/>
              <a:buChar char="•"/>
            </a:pPr>
            <a:r>
              <a:rPr lang="fr-FR"/>
              <a:t>PM2.5 (μg/m3) – truncate to 1 decimal place </a:t>
            </a:r>
            <a:endParaRPr/>
          </a:p>
          <a:p>
            <a:pPr indent="-228600" lvl="0" marL="228600" rtl="0" algn="l">
              <a:lnSpc>
                <a:spcPct val="100000"/>
              </a:lnSpc>
              <a:spcBef>
                <a:spcPts val="1800"/>
              </a:spcBef>
              <a:spcAft>
                <a:spcPts val="0"/>
              </a:spcAft>
              <a:buClr>
                <a:srgbClr val="3F3F3F"/>
              </a:buClr>
              <a:buSzPts val="1800"/>
              <a:buChar char="•"/>
            </a:pPr>
            <a:r>
              <a:rPr lang="fr-FR"/>
              <a:t>PM10 (μg/m3) – truncate to integer</a:t>
            </a:r>
            <a:endParaRPr/>
          </a:p>
          <a:p>
            <a:pPr indent="-228600" lvl="0" marL="228600" rtl="0" algn="l">
              <a:lnSpc>
                <a:spcPct val="100000"/>
              </a:lnSpc>
              <a:spcBef>
                <a:spcPts val="1800"/>
              </a:spcBef>
              <a:spcAft>
                <a:spcPts val="0"/>
              </a:spcAft>
              <a:buClr>
                <a:srgbClr val="3F3F3F"/>
              </a:buClr>
              <a:buSzPts val="1800"/>
              <a:buChar char="•"/>
            </a:pPr>
            <a:r>
              <a:rPr lang="fr-FR"/>
              <a:t>CO (ppm) – truncate to 1 decimal place</a:t>
            </a:r>
            <a:endParaRPr/>
          </a:p>
          <a:p>
            <a:pPr indent="-228600" lvl="0" marL="228600" rtl="0" algn="l">
              <a:lnSpc>
                <a:spcPct val="100000"/>
              </a:lnSpc>
              <a:spcBef>
                <a:spcPts val="1800"/>
              </a:spcBef>
              <a:spcAft>
                <a:spcPts val="0"/>
              </a:spcAft>
              <a:buClr>
                <a:srgbClr val="3F3F3F"/>
              </a:buClr>
              <a:buSzPts val="1800"/>
              <a:buChar char="•"/>
            </a:pPr>
            <a:r>
              <a:rPr lang="fr-FR"/>
              <a:t>SO2 (ppb) – truncate to integer </a:t>
            </a:r>
            <a:endParaRPr/>
          </a:p>
          <a:p>
            <a:pPr indent="-228600" lvl="0" marL="228600" rtl="0" algn="l">
              <a:lnSpc>
                <a:spcPct val="100000"/>
              </a:lnSpc>
              <a:spcBef>
                <a:spcPts val="1800"/>
              </a:spcBef>
              <a:spcAft>
                <a:spcPts val="0"/>
              </a:spcAft>
              <a:buClr>
                <a:srgbClr val="3F3F3F"/>
              </a:buClr>
              <a:buSzPts val="1800"/>
              <a:buChar char="•"/>
            </a:pPr>
            <a:r>
              <a:rPr lang="fr-FR"/>
              <a:t>NO2 (ppb) – truncate to integer </a:t>
            </a:r>
            <a:endParaRPr/>
          </a:p>
          <a:p>
            <a:pPr indent="-114300" lvl="0" marL="228600" rtl="0" algn="l">
              <a:lnSpc>
                <a:spcPct val="100000"/>
              </a:lnSpc>
              <a:spcBef>
                <a:spcPts val="1800"/>
              </a:spcBef>
              <a:spcAft>
                <a:spcPts val="0"/>
              </a:spcAft>
              <a:buClr>
                <a:srgbClr val="3F3F3F"/>
              </a:buClr>
              <a:buSzPts val="1800"/>
              <a:buNone/>
            </a:pPr>
            <a:r>
              <a:t/>
            </a:r>
            <a:endParaRPr b="1"/>
          </a:p>
          <a:p>
            <a:pPr indent="-114300" lvl="0" marL="228600" rtl="0" algn="l">
              <a:lnSpc>
                <a:spcPct val="100000"/>
              </a:lnSpc>
              <a:spcBef>
                <a:spcPts val="1800"/>
              </a:spcBef>
              <a:spcAft>
                <a:spcPts val="0"/>
              </a:spcAft>
              <a:buClr>
                <a:srgbClr val="3F3F3F"/>
              </a:buClr>
              <a:buSzPts val="1800"/>
              <a:buNone/>
            </a:pPr>
            <a:r>
              <a:t/>
            </a:r>
            <a:endParaRPr/>
          </a:p>
          <a:p>
            <a:pPr indent="0" lvl="0" marL="0" rtl="0" algn="l">
              <a:lnSpc>
                <a:spcPct val="100000"/>
              </a:lnSpc>
              <a:spcBef>
                <a:spcPts val="1800"/>
              </a:spcBef>
              <a:spcAft>
                <a:spcPts val="0"/>
              </a:spcAft>
              <a:buClr>
                <a:srgbClr val="3F3F3F"/>
              </a:buClr>
              <a:buSzPts val="1800"/>
              <a:buNone/>
            </a:pPr>
            <a:r>
              <a:t/>
            </a:r>
            <a:endParaRPr/>
          </a:p>
          <a:p>
            <a:pPr indent="0" lvl="0" marL="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p:txBody>
      </p:sp>
      <p:sp>
        <p:nvSpPr>
          <p:cNvPr id="560" name="Google Shape;560;p42"/>
          <p:cNvSpPr txBox="1"/>
          <p:nvPr/>
        </p:nvSpPr>
        <p:spPr>
          <a:xfrm>
            <a:off x="6096000" y="1463040"/>
            <a:ext cx="4005943"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a:solidFill>
                  <a:schemeClr val="dk1"/>
                </a:solidFill>
                <a:latin typeface="Century Gothic"/>
                <a:ea typeface="Century Gothic"/>
                <a:cs typeface="Century Gothic"/>
                <a:sym typeface="Century Gothic"/>
              </a:rPr>
              <a:t>How the AQI from pollutant concentration data  are calculated: </a:t>
            </a:r>
            <a:endParaRPr/>
          </a:p>
          <a:p>
            <a:pPr indent="0" lvl="0" marL="0" marR="0" rtl="0" algn="l">
              <a:spcBef>
                <a:spcPts val="0"/>
              </a:spcBef>
              <a:spcAft>
                <a:spcPts val="0"/>
              </a:spcAft>
              <a:buNone/>
            </a:pPr>
            <a:r>
              <a:t/>
            </a:r>
            <a:endParaRPr b="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561" name="Google Shape;561;p42"/>
          <p:cNvPicPr preferRelativeResize="0"/>
          <p:nvPr/>
        </p:nvPicPr>
        <p:blipFill rotWithShape="1">
          <a:blip r:embed="rId3">
            <a:alphaModFix/>
          </a:blip>
          <a:srcRect b="0" l="0" r="0" t="0"/>
          <a:stretch/>
        </p:blipFill>
        <p:spPr>
          <a:xfrm>
            <a:off x="6096000" y="2610719"/>
            <a:ext cx="4874079" cy="18904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3"/>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Clr>
                <a:schemeClr val="dk1"/>
              </a:buClr>
              <a:buSzPts val="3600"/>
              <a:buFont typeface="Century Gothic"/>
              <a:buNone/>
            </a:pPr>
            <a:r>
              <a:rPr lang="fr-FR"/>
              <a:t>Appendix</a:t>
            </a:r>
            <a:endParaRPr/>
          </a:p>
        </p:txBody>
      </p:sp>
      <p:sp>
        <p:nvSpPr>
          <p:cNvPr id="568" name="Google Shape;568;p43"/>
          <p:cNvSpPr txBox="1"/>
          <p:nvPr>
            <p:ph idx="1" type="body"/>
          </p:nvPr>
        </p:nvSpPr>
        <p:spPr>
          <a:xfrm>
            <a:off x="446316" y="1463040"/>
            <a:ext cx="5363926" cy="4770098"/>
          </a:xfrm>
          <a:prstGeom prst="rect">
            <a:avLst/>
          </a:prstGeom>
          <a:noFill/>
          <a:ln>
            <a:noFill/>
          </a:ln>
        </p:spPr>
        <p:txBody>
          <a:bodyPr anchorCtr="0" anchor="t" bIns="45700" lIns="91425" spcFirstLastPara="1" rIns="91425" wrap="square" tIns="45700">
            <a:noAutofit/>
          </a:bodyPr>
          <a:lstStyle/>
          <a:p>
            <a:pPr indent="-114300" lvl="0" marL="228600" rtl="0" algn="l">
              <a:lnSpc>
                <a:spcPct val="100000"/>
              </a:lnSpc>
              <a:spcBef>
                <a:spcPts val="0"/>
              </a:spcBef>
              <a:spcAft>
                <a:spcPts val="0"/>
              </a:spcAft>
              <a:buClr>
                <a:srgbClr val="3F3F3F"/>
              </a:buClr>
              <a:buSzPts val="1800"/>
              <a:buNone/>
            </a:pPr>
            <a:r>
              <a:t/>
            </a:r>
            <a:endParaRPr b="1"/>
          </a:p>
          <a:p>
            <a:pPr indent="-114300" lvl="0" marL="228600" rtl="0" algn="l">
              <a:lnSpc>
                <a:spcPct val="100000"/>
              </a:lnSpc>
              <a:spcBef>
                <a:spcPts val="1800"/>
              </a:spcBef>
              <a:spcAft>
                <a:spcPts val="0"/>
              </a:spcAft>
              <a:buClr>
                <a:srgbClr val="3F3F3F"/>
              </a:buClr>
              <a:buSzPts val="1800"/>
              <a:buNone/>
            </a:pPr>
            <a:r>
              <a:t/>
            </a:r>
            <a:endParaRPr/>
          </a:p>
          <a:p>
            <a:pPr indent="0" lvl="0" marL="0" rtl="0" algn="l">
              <a:lnSpc>
                <a:spcPct val="100000"/>
              </a:lnSpc>
              <a:spcBef>
                <a:spcPts val="1800"/>
              </a:spcBef>
              <a:spcAft>
                <a:spcPts val="0"/>
              </a:spcAft>
              <a:buClr>
                <a:srgbClr val="3F3F3F"/>
              </a:buClr>
              <a:buSzPts val="1800"/>
              <a:buNone/>
            </a:pPr>
            <a:r>
              <a:t/>
            </a:r>
            <a:endParaRPr/>
          </a:p>
          <a:p>
            <a:pPr indent="0" lvl="0" marL="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p:txBody>
      </p:sp>
      <p:pic>
        <p:nvPicPr>
          <p:cNvPr id="569" name="Google Shape;569;p43"/>
          <p:cNvPicPr preferRelativeResize="0"/>
          <p:nvPr/>
        </p:nvPicPr>
        <p:blipFill rotWithShape="1">
          <a:blip r:embed="rId3">
            <a:alphaModFix/>
          </a:blip>
          <a:srcRect b="0" l="0" r="0" t="0"/>
          <a:stretch/>
        </p:blipFill>
        <p:spPr>
          <a:xfrm>
            <a:off x="533400" y="1496060"/>
            <a:ext cx="5334000" cy="229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6"/>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Dataset</a:t>
            </a:r>
            <a:endParaRPr/>
          </a:p>
        </p:txBody>
      </p:sp>
      <p:sp>
        <p:nvSpPr>
          <p:cNvPr id="179" name="Google Shape;179;p6"/>
          <p:cNvSpPr txBox="1"/>
          <p:nvPr>
            <p:ph idx="1" type="body"/>
          </p:nvPr>
        </p:nvSpPr>
        <p:spPr>
          <a:xfrm>
            <a:off x="446315" y="1463040"/>
            <a:ext cx="8675383" cy="477009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3F3F3F"/>
              </a:buClr>
              <a:buSzPts val="1800"/>
              <a:buChar char="•"/>
            </a:pPr>
            <a:r>
              <a:rPr lang="fr-FR"/>
              <a:t>Our dataset has been downloaded from the </a:t>
            </a:r>
            <a:r>
              <a:rPr lang="fr-FR" u="sng">
                <a:solidFill>
                  <a:schemeClr val="hlink"/>
                </a:solidFill>
                <a:hlinkClick r:id="rId3"/>
              </a:rPr>
              <a:t>https://aqicn.org/</a:t>
            </a:r>
            <a:r>
              <a:rPr lang="fr-FR"/>
              <a:t> for the period from 1.1.2019 to 17.9.2020.</a:t>
            </a:r>
            <a:endParaRPr/>
          </a:p>
          <a:p>
            <a:pPr indent="-228600" lvl="0" marL="228600" rtl="0" algn="l">
              <a:lnSpc>
                <a:spcPct val="100000"/>
              </a:lnSpc>
              <a:spcBef>
                <a:spcPts val="1800"/>
              </a:spcBef>
              <a:spcAft>
                <a:spcPts val="0"/>
              </a:spcAft>
              <a:buClr>
                <a:srgbClr val="3F3F3F"/>
              </a:buClr>
              <a:buSzPts val="1800"/>
              <a:buChar char="•"/>
            </a:pPr>
            <a:r>
              <a:rPr lang="fr-FR"/>
              <a:t>The website is developed by </a:t>
            </a:r>
            <a:r>
              <a:rPr lang="fr-FR">
                <a:solidFill>
                  <a:srgbClr val="000000"/>
                </a:solidFill>
              </a:rPr>
              <a:t>The </a:t>
            </a:r>
            <a:r>
              <a:rPr i="1" lang="fr-FR">
                <a:solidFill>
                  <a:srgbClr val="000000"/>
                </a:solidFill>
              </a:rPr>
              <a:t>World Air Quality Index</a:t>
            </a:r>
            <a:r>
              <a:rPr lang="fr-FR">
                <a:solidFill>
                  <a:srgbClr val="000000"/>
                </a:solidFill>
              </a:rPr>
              <a:t> team project, a non-profit project started in 2007.</a:t>
            </a:r>
            <a:endParaRPr/>
          </a:p>
          <a:p>
            <a:pPr indent="-228600" lvl="0" marL="228600" rtl="0" algn="l">
              <a:lnSpc>
                <a:spcPct val="100000"/>
              </a:lnSpc>
              <a:spcBef>
                <a:spcPts val="1800"/>
              </a:spcBef>
              <a:spcAft>
                <a:spcPts val="0"/>
              </a:spcAft>
              <a:buClr>
                <a:srgbClr val="3F3F3F"/>
              </a:buClr>
              <a:buSzPts val="1800"/>
              <a:buChar char="•"/>
            </a:pPr>
            <a:r>
              <a:rPr lang="fr-FR"/>
              <a:t>The air quality information is provided for more than 130 countries, covering more than 30,000 stations in 2000 major cities.</a:t>
            </a:r>
            <a:endParaRPr/>
          </a:p>
          <a:p>
            <a:pPr indent="-228600" lvl="0" marL="228600" rtl="0" algn="l">
              <a:spcBef>
                <a:spcPts val="1800"/>
              </a:spcBef>
              <a:spcAft>
                <a:spcPts val="0"/>
              </a:spcAft>
              <a:buSzPts val="1800"/>
              <a:buChar char="•"/>
            </a:pPr>
            <a:r>
              <a:rPr lang="fr-FR">
                <a:solidFill>
                  <a:schemeClr val="dk2"/>
                </a:solidFill>
              </a:rPr>
              <a:t>All the Air Quality data seen on World Air Quality Index are the official data from the Environmental Protection Agency (EPA) each country .</a:t>
            </a:r>
            <a:endParaRPr/>
          </a:p>
        </p:txBody>
      </p:sp>
      <p:pic>
        <p:nvPicPr>
          <p:cNvPr id="180" name="Google Shape;180;p6"/>
          <p:cNvPicPr preferRelativeResize="0"/>
          <p:nvPr/>
        </p:nvPicPr>
        <p:blipFill rotWithShape="1">
          <a:blip r:embed="rId4">
            <a:alphaModFix/>
          </a:blip>
          <a:srcRect b="0" l="0" r="0" t="0"/>
          <a:stretch/>
        </p:blipFill>
        <p:spPr>
          <a:xfrm>
            <a:off x="10014857" y="1463040"/>
            <a:ext cx="1270000" cy="127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Methodology &amp; Objectives</a:t>
            </a:r>
            <a:endParaRPr/>
          </a:p>
        </p:txBody>
      </p:sp>
      <p:sp>
        <p:nvSpPr>
          <p:cNvPr id="187" name="Google Shape;187;p3"/>
          <p:cNvSpPr txBox="1"/>
          <p:nvPr>
            <p:ph idx="1" type="body"/>
          </p:nvPr>
        </p:nvSpPr>
        <p:spPr>
          <a:xfrm>
            <a:off x="446325" y="1158250"/>
            <a:ext cx="11382000" cy="5128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800"/>
              </a:spcBef>
              <a:spcAft>
                <a:spcPts val="0"/>
              </a:spcAft>
              <a:buNone/>
            </a:pPr>
            <a:r>
              <a:rPr b="1" lang="fr-FR" u="sng"/>
              <a:t>Methodology:</a:t>
            </a:r>
            <a:endParaRPr b="1" u="sng"/>
          </a:p>
          <a:p>
            <a:pPr indent="-228600" lvl="0" marL="228600" rtl="0" algn="l">
              <a:lnSpc>
                <a:spcPct val="100000"/>
              </a:lnSpc>
              <a:spcBef>
                <a:spcPts val="1800"/>
              </a:spcBef>
              <a:spcAft>
                <a:spcPts val="0"/>
              </a:spcAft>
              <a:buClr>
                <a:srgbClr val="3F3F3F"/>
              </a:buClr>
              <a:buSzPts val="1800"/>
              <a:buChar char="•"/>
            </a:pPr>
            <a:r>
              <a:rPr lang="fr-FR"/>
              <a:t>From the dataset, we clean the data and then choose a sample of 16 cities to analyse.</a:t>
            </a:r>
            <a:endParaRPr/>
          </a:p>
          <a:p>
            <a:pPr indent="0" lvl="0" marL="0" rtl="0" algn="l">
              <a:lnSpc>
                <a:spcPct val="100000"/>
              </a:lnSpc>
              <a:spcBef>
                <a:spcPts val="1800"/>
              </a:spcBef>
              <a:spcAft>
                <a:spcPts val="0"/>
              </a:spcAft>
              <a:buNone/>
            </a:pPr>
            <a:r>
              <a:t/>
            </a:r>
            <a:endParaRPr/>
          </a:p>
          <a:p>
            <a:pPr indent="0" lvl="0" marL="0" rtl="0" algn="l">
              <a:lnSpc>
                <a:spcPct val="100000"/>
              </a:lnSpc>
              <a:spcBef>
                <a:spcPts val="1800"/>
              </a:spcBef>
              <a:spcAft>
                <a:spcPts val="0"/>
              </a:spcAft>
              <a:buNone/>
            </a:pPr>
            <a:r>
              <a:rPr b="1" lang="fr-FR" u="sng"/>
              <a:t>Objectives:</a:t>
            </a:r>
            <a:endParaRPr b="1" u="sng"/>
          </a:p>
          <a:p>
            <a:pPr indent="-228600" lvl="0" marL="228600" rtl="0" algn="l">
              <a:lnSpc>
                <a:spcPct val="100000"/>
              </a:lnSpc>
              <a:spcBef>
                <a:spcPts val="1800"/>
              </a:spcBef>
              <a:spcAft>
                <a:spcPts val="0"/>
              </a:spcAft>
              <a:buClr>
                <a:srgbClr val="3F3F3F"/>
              </a:buClr>
              <a:buSzPts val="1800"/>
              <a:buChar char="•"/>
            </a:pPr>
            <a:r>
              <a:rPr lang="fr-FR"/>
              <a:t>By analyzing the data of this sample, our objective is to answer the following questions:</a:t>
            </a:r>
            <a:endParaRPr/>
          </a:p>
          <a:p>
            <a:pPr indent="-228600" lvl="1" marL="685800" rtl="0" algn="l">
              <a:lnSpc>
                <a:spcPct val="100000"/>
              </a:lnSpc>
              <a:spcBef>
                <a:spcPts val="1800"/>
              </a:spcBef>
              <a:spcAft>
                <a:spcPts val="0"/>
              </a:spcAft>
              <a:buClr>
                <a:srgbClr val="3F3F3F"/>
              </a:buClr>
              <a:buSzPts val="1600"/>
              <a:buChar char="•"/>
            </a:pPr>
            <a:r>
              <a:rPr lang="fr-FR" sz="1800"/>
              <a:t>What is the change in the (median) AQI from 2019 to 2020? (of all cities / per city)?</a:t>
            </a:r>
            <a:endParaRPr sz="1800"/>
          </a:p>
          <a:p>
            <a:pPr indent="-228600" lvl="1" marL="685800" rtl="0" algn="l">
              <a:lnSpc>
                <a:spcPct val="100000"/>
              </a:lnSpc>
              <a:spcBef>
                <a:spcPts val="1800"/>
              </a:spcBef>
              <a:spcAft>
                <a:spcPts val="0"/>
              </a:spcAft>
              <a:buClr>
                <a:srgbClr val="3F3F3F"/>
              </a:buClr>
              <a:buSzPts val="1600"/>
              <a:buChar char="•"/>
            </a:pPr>
            <a:r>
              <a:rPr lang="fr-FR" sz="1800"/>
              <a:t>What are the correlations between the indices of weather and the (median) AQI?</a:t>
            </a:r>
            <a:r>
              <a:rPr lang="fr-FR" sz="1800">
                <a:solidFill>
                  <a:schemeClr val="dk2"/>
                </a:solidFill>
              </a:rPr>
              <a:t>(of all cities / per city)</a:t>
            </a:r>
            <a:endParaRPr sz="1800"/>
          </a:p>
          <a:p>
            <a:pPr indent="-228600" lvl="1" marL="685800" rtl="0" algn="l">
              <a:lnSpc>
                <a:spcPct val="100000"/>
              </a:lnSpc>
              <a:spcBef>
                <a:spcPts val="1800"/>
              </a:spcBef>
              <a:spcAft>
                <a:spcPts val="0"/>
              </a:spcAft>
              <a:buClr>
                <a:srgbClr val="3F3F3F"/>
              </a:buClr>
              <a:buSzPts val="1600"/>
              <a:buChar char="•"/>
            </a:pPr>
            <a:r>
              <a:rPr lang="fr-FR" sz="1800"/>
              <a:t>Did the (covid19) lockdown have an impact on the air quality of all and each city? </a:t>
            </a:r>
            <a:endParaRPr/>
          </a:p>
          <a:p>
            <a:pPr indent="-127000" lvl="1" marL="685800" rtl="0" algn="l">
              <a:lnSpc>
                <a:spcPct val="100000"/>
              </a:lnSpc>
              <a:spcBef>
                <a:spcPts val="1800"/>
              </a:spcBef>
              <a:spcAft>
                <a:spcPts val="0"/>
              </a:spcAft>
              <a:buClr>
                <a:srgbClr val="3F3F3F"/>
              </a:buClr>
              <a:buSzPts val="1600"/>
              <a:buNone/>
            </a:pPr>
            <a:r>
              <a:t/>
            </a:r>
            <a:endParaRPr/>
          </a:p>
          <a:p>
            <a:pPr indent="-114300" lvl="0" marL="228600" rtl="0" algn="l">
              <a:lnSpc>
                <a:spcPct val="100000"/>
              </a:lnSpc>
              <a:spcBef>
                <a:spcPts val="1800"/>
              </a:spcBef>
              <a:spcAft>
                <a:spcPts val="0"/>
              </a:spcAft>
              <a:buClr>
                <a:srgbClr val="3F3F3F"/>
              </a:buClr>
              <a:buSzPts val="1800"/>
              <a:buNone/>
            </a:pPr>
            <a:r>
              <a:t/>
            </a:r>
            <a:endParaRPr/>
          </a:p>
          <a:p>
            <a:pPr indent="-114300" lvl="0" marL="228600" rtl="0" algn="l">
              <a:lnSpc>
                <a:spcPct val="100000"/>
              </a:lnSpc>
              <a:spcBef>
                <a:spcPts val="1800"/>
              </a:spcBef>
              <a:spcAft>
                <a:spcPts val="0"/>
              </a:spcAft>
              <a:buClr>
                <a:srgbClr val="3F3F3F"/>
              </a:buClr>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txBox="1"/>
          <p:nvPr>
            <p:ph type="ctrTitle"/>
          </p:nvPr>
        </p:nvSpPr>
        <p:spPr>
          <a:xfrm>
            <a:off x="694871" y="4901450"/>
            <a:ext cx="10607040" cy="701731"/>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3F3F3F"/>
              </a:buClr>
              <a:buSzPts val="4400"/>
              <a:buFont typeface="Century Gothic"/>
              <a:buNone/>
            </a:pPr>
            <a:r>
              <a:rPr lang="fr-FR"/>
              <a:t>DESCRIPTION OF THE DATASET</a:t>
            </a:r>
            <a:endParaRPr/>
          </a:p>
        </p:txBody>
      </p:sp>
      <p:pic>
        <p:nvPicPr>
          <p:cNvPr id="194" name="Google Shape;194;p5"/>
          <p:cNvPicPr preferRelativeResize="0"/>
          <p:nvPr>
            <p:ph idx="2" type="pic"/>
          </p:nvPr>
        </p:nvPicPr>
        <p:blipFill rotWithShape="1">
          <a:blip r:embed="rId3">
            <a:alphaModFix/>
          </a:blip>
          <a:srcRect b="14328" l="0" r="0" t="14328"/>
          <a:stretch/>
        </p:blipFill>
        <p:spPr>
          <a:xfrm>
            <a:off x="0" y="0"/>
            <a:ext cx="12191999" cy="3962400"/>
          </a:xfrm>
          <a:prstGeom prst="rect">
            <a:avLst/>
          </a:prstGeom>
          <a:solidFill>
            <a:srgbClr val="F2F2F2"/>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ph type="title"/>
          </p:nvPr>
        </p:nvSpPr>
        <p:spPr>
          <a:xfrm>
            <a:off x="446314" y="500215"/>
            <a:ext cx="11174186"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entury Gothic"/>
              <a:buNone/>
            </a:pPr>
            <a:r>
              <a:rPr lang="fr-FR"/>
              <a:t>Dataset</a:t>
            </a:r>
            <a:endParaRPr/>
          </a:p>
        </p:txBody>
      </p:sp>
      <p:sp>
        <p:nvSpPr>
          <p:cNvPr id="201" name="Google Shape;201;p7"/>
          <p:cNvSpPr txBox="1"/>
          <p:nvPr>
            <p:ph idx="1" type="body"/>
          </p:nvPr>
        </p:nvSpPr>
        <p:spPr>
          <a:xfrm>
            <a:off x="350350" y="1237900"/>
            <a:ext cx="4897200" cy="5169900"/>
          </a:xfrm>
          <a:prstGeom prst="rect">
            <a:avLst/>
          </a:prstGeom>
          <a:solidFill>
            <a:srgbClr val="E7F0F9"/>
          </a:solid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Char char="●"/>
            </a:pPr>
            <a:r>
              <a:rPr lang="fr-FR"/>
              <a:t>5 csv files downloaded from the website </a:t>
            </a:r>
            <a:r>
              <a:rPr lang="fr-FR" u="sng">
                <a:solidFill>
                  <a:schemeClr val="hlink"/>
                </a:solidFill>
                <a:hlinkClick r:id="rId3"/>
              </a:rPr>
              <a:t>aqicn </a:t>
            </a:r>
            <a:r>
              <a:rPr lang="fr-FR"/>
              <a:t> and stored in a google drive</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fr-FR"/>
              <a:t>Read the csv files and concatenate in 1 dataframe</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fr-FR"/>
              <a:t>Number of rows : 3 223 468</a:t>
            </a:r>
            <a:endParaRPr/>
          </a:p>
          <a:p>
            <a:pPr indent="0" lvl="0" marL="457200" rtl="0" algn="l">
              <a:lnSpc>
                <a:spcPct val="100000"/>
              </a:lnSpc>
              <a:spcBef>
                <a:spcPts val="0"/>
              </a:spcBef>
              <a:spcAft>
                <a:spcPts val="0"/>
              </a:spcAft>
              <a:buNone/>
            </a:pPr>
            <a:r>
              <a:rPr lang="fr-FR"/>
              <a:t>Number of columns : 9</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fr-FR"/>
              <a:t>Column “Specie” has 22 indices that are related to </a:t>
            </a:r>
            <a:r>
              <a:rPr b="1" lang="fr-FR"/>
              <a:t>pollution</a:t>
            </a:r>
            <a:r>
              <a:rPr lang="fr-FR"/>
              <a:t> and </a:t>
            </a:r>
            <a:r>
              <a:rPr b="1" lang="fr-FR"/>
              <a:t>weather</a:t>
            </a:r>
            <a:endParaRPr b="1"/>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fr-FR"/>
              <a:t>Date column : object type</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fr-FR"/>
              <a:t>The column “Country” contains the country code consisting of 2 letters</a:t>
            </a:r>
            <a:endParaRPr/>
          </a:p>
          <a:p>
            <a:pPr indent="-228600" lvl="0" marL="342900" rtl="0" algn="l">
              <a:lnSpc>
                <a:spcPct val="100000"/>
              </a:lnSpc>
              <a:spcBef>
                <a:spcPts val="1800"/>
              </a:spcBef>
              <a:spcAft>
                <a:spcPts val="0"/>
              </a:spcAft>
              <a:buClr>
                <a:srgbClr val="3F3F3F"/>
              </a:buClr>
              <a:buSzPts val="1800"/>
              <a:buFont typeface="Century Gothic"/>
              <a:buNone/>
            </a:pPr>
            <a:r>
              <a:t/>
            </a:r>
            <a:endParaRPr/>
          </a:p>
          <a:p>
            <a:pPr indent="-114300" lvl="0" marL="228600" rtl="0" algn="l">
              <a:lnSpc>
                <a:spcPct val="100000"/>
              </a:lnSpc>
              <a:spcBef>
                <a:spcPts val="1800"/>
              </a:spcBef>
              <a:spcAft>
                <a:spcPts val="0"/>
              </a:spcAft>
              <a:buClr>
                <a:srgbClr val="3F3F3F"/>
              </a:buClr>
              <a:buSzPts val="1800"/>
              <a:buNone/>
            </a:pPr>
            <a:r>
              <a:t/>
            </a:r>
            <a:endParaRPr/>
          </a:p>
        </p:txBody>
      </p:sp>
      <p:pic>
        <p:nvPicPr>
          <p:cNvPr id="202" name="Google Shape;202;p7"/>
          <p:cNvPicPr preferRelativeResize="0"/>
          <p:nvPr/>
        </p:nvPicPr>
        <p:blipFill rotWithShape="1">
          <a:blip r:embed="rId4">
            <a:alphaModFix/>
          </a:blip>
          <a:srcRect b="0" l="0" r="0" t="0"/>
          <a:stretch/>
        </p:blipFill>
        <p:spPr>
          <a:xfrm>
            <a:off x="5529943" y="1463040"/>
            <a:ext cx="6215741" cy="1674523"/>
          </a:xfrm>
          <a:prstGeom prst="rect">
            <a:avLst/>
          </a:prstGeom>
          <a:noFill/>
          <a:ln>
            <a:noFill/>
          </a:ln>
        </p:spPr>
      </p:pic>
      <p:cxnSp>
        <p:nvCxnSpPr>
          <p:cNvPr id="203" name="Google Shape;203;p7"/>
          <p:cNvCxnSpPr/>
          <p:nvPr/>
        </p:nvCxnSpPr>
        <p:spPr>
          <a:xfrm rot="5400000">
            <a:off x="8087191" y="3417781"/>
            <a:ext cx="734700" cy="183300"/>
          </a:xfrm>
          <a:prstGeom prst="bentConnector3">
            <a:avLst>
              <a:gd fmla="val 50000" name="adj1"/>
            </a:avLst>
          </a:prstGeom>
          <a:noFill/>
          <a:ln cap="flat" cmpd="sng" w="57150">
            <a:solidFill>
              <a:schemeClr val="accent1"/>
            </a:solidFill>
            <a:prstDash val="solid"/>
            <a:miter lim="800000"/>
            <a:headEnd len="sm" w="sm" type="none"/>
            <a:tailEnd len="med" w="med" type="triangle"/>
          </a:ln>
        </p:spPr>
      </p:cxnSp>
      <p:pic>
        <p:nvPicPr>
          <p:cNvPr id="204" name="Google Shape;204;p7"/>
          <p:cNvPicPr preferRelativeResize="0"/>
          <p:nvPr/>
        </p:nvPicPr>
        <p:blipFill rotWithShape="1">
          <a:blip r:embed="rId5">
            <a:alphaModFix/>
          </a:blip>
          <a:srcRect b="0" l="0" r="0" t="0"/>
          <a:stretch/>
        </p:blipFill>
        <p:spPr>
          <a:xfrm>
            <a:off x="5529950" y="3890850"/>
            <a:ext cx="6215725" cy="13443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8"/>
          <p:cNvSpPr txBox="1"/>
          <p:nvPr>
            <p:ph type="ctrTitle"/>
          </p:nvPr>
        </p:nvSpPr>
        <p:spPr>
          <a:xfrm>
            <a:off x="694871" y="4901450"/>
            <a:ext cx="10607040" cy="701731"/>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3F3F3F"/>
              </a:buClr>
              <a:buSzPts val="4400"/>
              <a:buFont typeface="Century Gothic"/>
              <a:buNone/>
            </a:pPr>
            <a:r>
              <a:rPr lang="fr-FR"/>
              <a:t>Dataframe : Manipulation-Cleaning</a:t>
            </a:r>
            <a:endParaRPr/>
          </a:p>
        </p:txBody>
      </p:sp>
      <p:pic>
        <p:nvPicPr>
          <p:cNvPr id="211" name="Google Shape;211;p8"/>
          <p:cNvPicPr preferRelativeResize="0"/>
          <p:nvPr>
            <p:ph idx="2" type="pic"/>
          </p:nvPr>
        </p:nvPicPr>
        <p:blipFill rotWithShape="1">
          <a:blip r:embed="rId3">
            <a:alphaModFix/>
          </a:blip>
          <a:srcRect b="11654" l="0" r="0" t="11654"/>
          <a:stretch/>
        </p:blipFill>
        <p:spPr>
          <a:xfrm>
            <a:off x="0" y="0"/>
            <a:ext cx="12191999" cy="3962400"/>
          </a:xfrm>
          <a:prstGeom prst="rect">
            <a:avLst/>
          </a:prstGeom>
          <a:solidFill>
            <a:srgbClr val="F2F2F2"/>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MSFT_01">
      <a:dk1>
        <a:srgbClr val="000000"/>
      </a:dk1>
      <a:lt1>
        <a:srgbClr val="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2020-09-23T21:20:30Z</dcterms:created>
  <dc:creator>Microsoft Office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